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8" r:id="rId4"/>
    <p:sldId id="259" r:id="rId5"/>
    <p:sldId id="270" r:id="rId6"/>
    <p:sldId id="271" r:id="rId7"/>
    <p:sldId id="260" r:id="rId8"/>
    <p:sldId id="273" r:id="rId9"/>
    <p:sldId id="272" r:id="rId10"/>
    <p:sldId id="261" r:id="rId11"/>
    <p:sldId id="274" r:id="rId12"/>
    <p:sldId id="275" r:id="rId13"/>
    <p:sldId id="278" r:id="rId14"/>
    <p:sldId id="262" r:id="rId15"/>
    <p:sldId id="276" r:id="rId16"/>
    <p:sldId id="263" r:id="rId17"/>
    <p:sldId id="277" r:id="rId18"/>
    <p:sldId id="264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7F0ABBD-7DC4-7744-BA78-642687335498}">
          <p14:sldIdLst/>
        </p14:section>
        <p14:section name="开头 &amp; 目录" id="{4D453780-E8E2-7D4D-84F0-5D3BE286BA18}">
          <p14:sldIdLst>
            <p14:sldId id="256"/>
            <p14:sldId id="257"/>
          </p14:sldIdLst>
        </p14:section>
        <p14:section name="第一章" id="{333D9A82-174A-134E-AD73-7B6A4A1F9F53}">
          <p14:sldIdLst>
            <p14:sldId id="258"/>
            <p14:sldId id="259"/>
            <p14:sldId id="270"/>
          </p14:sldIdLst>
        </p14:section>
        <p14:section name="第二章～第五章" id="{3CFAF000-86C1-C04E-BEBC-42FC8ECC9D60}">
          <p14:sldIdLst>
            <p14:sldId id="271"/>
            <p14:sldId id="260"/>
            <p14:sldId id="273"/>
            <p14:sldId id="272"/>
            <p14:sldId id="261"/>
            <p14:sldId id="274"/>
            <p14:sldId id="275"/>
            <p14:sldId id="278"/>
            <p14:sldId id="262"/>
            <p14:sldId id="276"/>
            <p14:sldId id="263"/>
            <p14:sldId id="277"/>
          </p14:sldIdLst>
        </p14:section>
        <p14:section name="结尾" id="{FA26FCD9-EAB6-7844-8E51-82E18F902532}">
          <p14:sldIdLst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201" userDrawn="1">
          <p15:clr>
            <a:srgbClr val="A4A3A4"/>
          </p15:clr>
        </p15:guide>
        <p15:guide id="2" pos="236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81E0"/>
    <a:srgbClr val="2F5598"/>
    <a:srgbClr val="4372C4"/>
    <a:srgbClr val="3F70C4"/>
    <a:srgbClr val="005BAC"/>
    <a:srgbClr val="9B0100"/>
    <a:srgbClr val="2E5697"/>
    <a:srgbClr val="33599E"/>
    <a:srgbClr val="4A82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44" autoAdjust="0"/>
    <p:restoredTop sz="95184" autoAdjust="0"/>
  </p:normalViewPr>
  <p:slideViewPr>
    <p:cSldViewPr snapToGrid="0" snapToObjects="1" showGuides="1">
      <p:cViewPr varScale="1">
        <p:scale>
          <a:sx n="81" d="100"/>
          <a:sy n="81" d="100"/>
        </p:scale>
        <p:origin x="432" y="53"/>
      </p:cViewPr>
      <p:guideLst>
        <p:guide orient="horz" pos="4201"/>
        <p:guide pos="236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64" d="100"/>
          <a:sy n="64" d="100"/>
        </p:scale>
        <p:origin x="3192" y="8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222222222222201E-2"/>
          <c:y val="6.2962962962962998E-2"/>
          <c:w val="0.93888888888888899"/>
          <c:h val="0.91111111111111098"/>
        </c:manualLayout>
      </c:layout>
      <c:pieChart>
        <c:varyColors val="1"/>
        <c:ser>
          <c:idx val="0"/>
          <c:order val="0"/>
          <c:spPr>
            <a:scene3d>
              <a:camera prst="orthographicFront"/>
              <a:lightRig rig="threePt" dir="t"/>
            </a:scene3d>
            <a:sp3d contourW="9525"/>
          </c:spPr>
          <c:explosion val="23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contourW="9525"/>
            </c:spPr>
            <c:extLst>
              <c:ext xmlns:c16="http://schemas.microsoft.com/office/drawing/2014/chart" uri="{C3380CC4-5D6E-409C-BE32-E72D297353CC}">
                <c16:uniqueId val="{00000001-05F9-48B3-848C-0D5854149D2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contourW="9525"/>
            </c:spPr>
            <c:extLst>
              <c:ext xmlns:c16="http://schemas.microsoft.com/office/drawing/2014/chart" uri="{C3380CC4-5D6E-409C-BE32-E72D297353CC}">
                <c16:uniqueId val="{00000003-05F9-48B3-848C-0D5854149D2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contourW="9525"/>
            </c:spPr>
            <c:extLst>
              <c:ext xmlns:c16="http://schemas.microsoft.com/office/drawing/2014/chart" uri="{C3380CC4-5D6E-409C-BE32-E72D297353CC}">
                <c16:uniqueId val="{00000005-05F9-48B3-848C-0D5854149D2B}"/>
              </c:ext>
            </c:extLst>
          </c:dPt>
          <c:dLbls>
            <c:dLbl>
              <c:idx val="0"/>
              <c:layout>
                <c:manualLayout>
                  <c:x val="-7.2384086493514604E-2"/>
                  <c:y val="-0.30683463319692"/>
                </c:manualLayout>
              </c:layout>
              <c:tx>
                <c:rich>
                  <a:bodyPr/>
                  <a:lstStyle/>
                  <a:p>
                    <a:r>
                      <a:rPr lang="zh-CN" altLang="en-US" sz="1000" dirty="0">
                        <a:solidFill>
                          <a:schemeClr val="bg1"/>
                        </a:solidFill>
                      </a:rPr>
                      <a:t>人为因素</a:t>
                    </a:r>
                  </a:p>
                  <a:p>
                    <a:r>
                      <a:rPr lang="en-US" altLang="zh-CN" sz="1000" dirty="0">
                        <a:solidFill>
                          <a:schemeClr val="bg1"/>
                        </a:solidFill>
                      </a:rPr>
                      <a:t>85%</a:t>
                    </a: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05F9-48B3-848C-0D5854149D2B}"/>
                </c:ext>
              </c:extLst>
            </c:dLbl>
            <c:dLbl>
              <c:idx val="1"/>
              <c:layout>
                <c:manualLayout>
                  <c:x val="-4.2635190418137354E-2"/>
                  <c:y val="-3.5417411477510472E-3"/>
                </c:manualLayout>
              </c:layout>
              <c:tx>
                <c:rich>
                  <a:bodyPr/>
                  <a:lstStyle/>
                  <a:p>
                    <a:r>
                      <a:rPr lang="zh-CN" altLang="en-US" sz="1000" dirty="0"/>
                      <a:t>车辆因素</a:t>
                    </a:r>
                  </a:p>
                  <a:p>
                    <a:r>
                      <a:rPr lang="en-US" altLang="zh-CN" sz="1000" dirty="0"/>
                      <a:t>10%</a:t>
                    </a: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05F9-48B3-848C-0D5854149D2B}"/>
                </c:ext>
              </c:extLst>
            </c:dLbl>
            <c:dLbl>
              <c:idx val="2"/>
              <c:layout>
                <c:manualLayout>
                  <c:x val="0.18375947932923403"/>
                  <c:y val="3.2671416624770241E-3"/>
                </c:manualLayout>
              </c:layout>
              <c:tx>
                <c:rich>
                  <a:bodyPr/>
                  <a:lstStyle/>
                  <a:p>
                    <a:r>
                      <a:rPr lang="zh-CN" altLang="en-US" sz="1000" dirty="0"/>
                      <a:t>环境因素</a:t>
                    </a:r>
                  </a:p>
                  <a:p>
                    <a:r>
                      <a:rPr lang="en-US" altLang="zh-CN" sz="1000" dirty="0"/>
                      <a:t>5%</a:t>
                    </a: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05F9-48B3-848C-0D5854149D2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[工作簿1]Sheet1!$A$1:$C$1</c:f>
              <c:strCache>
                <c:ptCount val="3"/>
                <c:pt idx="0">
                  <c:v>人为因素</c:v>
                </c:pt>
                <c:pt idx="1">
                  <c:v>车辆因素</c:v>
                </c:pt>
                <c:pt idx="2">
                  <c:v>环境因素</c:v>
                </c:pt>
              </c:strCache>
            </c:strRef>
          </c:cat>
          <c:val>
            <c:numRef>
              <c:f>[工作簿1]Sheet1!$A$2:$C$2</c:f>
              <c:numCache>
                <c:formatCode>General</c:formatCode>
                <c:ptCount val="3"/>
                <c:pt idx="0">
                  <c:v>80</c:v>
                </c:pt>
                <c:pt idx="1">
                  <c:v>10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5F9-48B3-848C-0D5854149D2B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4A5F8680-5499-B148-8141-06DB3C3275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BA48384-8FE5-F74D-996E-7155E60315C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87D127-6B23-E942-BAE3-A65FC2C8C6A1}" type="datetimeFigureOut">
              <a:rPr kumimoji="1" lang="zh-CN" altLang="en-US" smtClean="0"/>
              <a:t>2022/5/18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7D8AF5F-7B86-F948-807B-DE0C57DF75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6AD90D6-E94F-E447-87A6-B1811E60EE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4E9CF2-227E-B542-BE26-46F319FF91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50280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8C82DF-22C4-194F-B7E3-8BC41D6D1654}" type="datetimeFigureOut">
              <a:rPr kumimoji="1" lang="zh-CN" altLang="en-US" smtClean="0"/>
              <a:t>2022/5/18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F8ED2-7FB2-614D-A05D-9AE01AE88D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9251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F8ED2-7FB2-614D-A05D-9AE01AE88DA1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9092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开头/结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7332E3CC-32F4-A24C-83AA-D1E2032560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</a:blip>
          <a:srcRect t="13773"/>
          <a:stretch/>
        </p:blipFill>
        <p:spPr>
          <a:xfrm>
            <a:off x="-1" y="0"/>
            <a:ext cx="12232294" cy="685799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44EFDB1-CB13-0249-9BF1-EC5804990E18}"/>
              </a:ext>
            </a:extLst>
          </p:cNvPr>
          <p:cNvSpPr/>
          <p:nvPr userDrawn="1"/>
        </p:nvSpPr>
        <p:spPr>
          <a:xfrm>
            <a:off x="-2" y="0"/>
            <a:ext cx="12192000" cy="7008607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100000">
                <a:schemeClr val="bg1">
                  <a:alpha val="70000"/>
                </a:schemeClr>
              </a:gs>
            </a:gsLst>
            <a:lin ang="5400000" scaled="1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FBE98A5-8209-9644-856F-84F1B8AC80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16008" b="16008"/>
          <a:stretch/>
        </p:blipFill>
        <p:spPr>
          <a:xfrm>
            <a:off x="0" y="0"/>
            <a:ext cx="12203591" cy="3835021"/>
          </a:xfrm>
          <a:custGeom>
            <a:avLst/>
            <a:gdLst>
              <a:gd name="connsiteX0" fmla="*/ 0 w 9118972"/>
              <a:gd name="connsiteY0" fmla="*/ 0 h 2865669"/>
              <a:gd name="connsiteX1" fmla="*/ 9118972 w 9118972"/>
              <a:gd name="connsiteY1" fmla="*/ 0 h 2865669"/>
              <a:gd name="connsiteX2" fmla="*/ 9118972 w 9118972"/>
              <a:gd name="connsiteY2" fmla="*/ 2117132 h 2865669"/>
              <a:gd name="connsiteX3" fmla="*/ 8915577 w 9118972"/>
              <a:gd name="connsiteY3" fmla="*/ 2194393 h 2865669"/>
              <a:gd name="connsiteX4" fmla="*/ 4554819 w 9118972"/>
              <a:gd name="connsiteY4" fmla="*/ 2865669 h 2865669"/>
              <a:gd name="connsiteX5" fmla="*/ 194061 w 9118972"/>
              <a:gd name="connsiteY5" fmla="*/ 2194393 h 2865669"/>
              <a:gd name="connsiteX6" fmla="*/ 0 w 9118972"/>
              <a:gd name="connsiteY6" fmla="*/ 2120678 h 2865669"/>
              <a:gd name="connsiteX7" fmla="*/ 0 w 9118972"/>
              <a:gd name="connsiteY7" fmla="*/ 0 h 2865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18972" h="2865669">
                <a:moveTo>
                  <a:pt x="0" y="0"/>
                </a:moveTo>
                <a:lnTo>
                  <a:pt x="9118972" y="0"/>
                </a:lnTo>
                <a:lnTo>
                  <a:pt x="9118972" y="2117132"/>
                </a:lnTo>
                <a:lnTo>
                  <a:pt x="8915577" y="2194393"/>
                </a:lnTo>
                <a:cubicBezTo>
                  <a:pt x="7763822" y="2611469"/>
                  <a:pt x="6233829" y="2865669"/>
                  <a:pt x="4554819" y="2865669"/>
                </a:cubicBezTo>
                <a:cubicBezTo>
                  <a:pt x="2875810" y="2865669"/>
                  <a:pt x="1345816" y="2611469"/>
                  <a:pt x="194061" y="2194393"/>
                </a:cubicBezTo>
                <a:lnTo>
                  <a:pt x="0" y="212067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 t="-1630" b="-101630"/>
            </a:stretch>
          </a:blipFill>
          <a:ln>
            <a:noFill/>
          </a:ln>
        </p:spPr>
      </p:pic>
      <p:sp>
        <p:nvSpPr>
          <p:cNvPr id="9" name="任意多边形: 形状 7">
            <a:extLst>
              <a:ext uri="{FF2B5EF4-FFF2-40B4-BE49-F238E27FC236}">
                <a16:creationId xmlns:a16="http://schemas.microsoft.com/office/drawing/2014/main" id="{06E80700-3BA8-E342-BA12-E175F06BC372}"/>
              </a:ext>
            </a:extLst>
          </p:cNvPr>
          <p:cNvSpPr/>
          <p:nvPr userDrawn="1"/>
        </p:nvSpPr>
        <p:spPr>
          <a:xfrm>
            <a:off x="-11595" y="-1"/>
            <a:ext cx="12203590" cy="3835021"/>
          </a:xfrm>
          <a:custGeom>
            <a:avLst/>
            <a:gdLst>
              <a:gd name="connsiteX0" fmla="*/ 0 w 12192000"/>
              <a:gd name="connsiteY0" fmla="*/ 0 h 3820891"/>
              <a:gd name="connsiteX1" fmla="*/ 12192000 w 12192000"/>
              <a:gd name="connsiteY1" fmla="*/ 0 h 3820891"/>
              <a:gd name="connsiteX2" fmla="*/ 12192000 w 12192000"/>
              <a:gd name="connsiteY2" fmla="*/ 2822842 h 3820891"/>
              <a:gd name="connsiteX3" fmla="*/ 11920340 w 12192000"/>
              <a:gd name="connsiteY3" fmla="*/ 2925857 h 3820891"/>
              <a:gd name="connsiteX4" fmla="*/ 6096000 w 12192000"/>
              <a:gd name="connsiteY4" fmla="*/ 3820891 h 3820891"/>
              <a:gd name="connsiteX5" fmla="*/ 271660 w 12192000"/>
              <a:gd name="connsiteY5" fmla="*/ 2925857 h 3820891"/>
              <a:gd name="connsiteX6" fmla="*/ 0 w 12192000"/>
              <a:gd name="connsiteY6" fmla="*/ 2822842 h 382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820891">
                <a:moveTo>
                  <a:pt x="0" y="0"/>
                </a:moveTo>
                <a:lnTo>
                  <a:pt x="12192000" y="0"/>
                </a:lnTo>
                <a:lnTo>
                  <a:pt x="12192000" y="2822842"/>
                </a:lnTo>
                <a:lnTo>
                  <a:pt x="11920340" y="2925857"/>
                </a:lnTo>
                <a:cubicBezTo>
                  <a:pt x="10382026" y="3481957"/>
                  <a:pt x="8338529" y="3820891"/>
                  <a:pt x="6096000" y="3820891"/>
                </a:cubicBezTo>
                <a:cubicBezTo>
                  <a:pt x="3853472" y="3820891"/>
                  <a:pt x="1809974" y="3481957"/>
                  <a:pt x="271660" y="2925857"/>
                </a:cubicBezTo>
                <a:lnTo>
                  <a:pt x="0" y="2822842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1">
                  <a:lumMod val="75000"/>
                  <a:alpha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0" name="Picture 56">
            <a:extLst>
              <a:ext uri="{FF2B5EF4-FFF2-40B4-BE49-F238E27FC236}">
                <a16:creationId xmlns:a16="http://schemas.microsoft.com/office/drawing/2014/main" id="{83DB3882-4E95-E347-B6C3-D87DC220B47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892" r="892"/>
          <a:stretch/>
        </p:blipFill>
        <p:spPr>
          <a:xfrm>
            <a:off x="3788266" y="1612061"/>
            <a:ext cx="4615467" cy="1392396"/>
          </a:xfrm>
          <a:prstGeom prst="rect">
            <a:avLst/>
          </a:prstGeom>
        </p:spPr>
      </p:pic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C2AA07C0-1337-5648-8EE2-88220771EF7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39750" y="4460684"/>
            <a:ext cx="9552791" cy="5905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zh-CN" altLang="en-US" sz="3600" b="1" i="0" kern="1200" spc="140" baseline="0" dirty="0" smtClean="0">
                <a:solidFill>
                  <a:srgbClr val="4571C4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1pPr>
          </a:lstStyle>
          <a:p>
            <a:pPr lvl="0"/>
            <a:r>
              <a:rPr kumimoji="1" lang="zh-CN" altLang="en-US" dirty="0"/>
              <a:t>这里是你的论文标题</a:t>
            </a:r>
          </a:p>
        </p:txBody>
      </p:sp>
      <p:sp>
        <p:nvSpPr>
          <p:cNvPr id="17" name="内容占位符 15">
            <a:extLst>
              <a:ext uri="{FF2B5EF4-FFF2-40B4-BE49-F238E27FC236}">
                <a16:creationId xmlns:a16="http://schemas.microsoft.com/office/drawing/2014/main" id="{2242CEB9-DF5D-B945-A3D7-4B01541F0C7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54123" y="5190094"/>
            <a:ext cx="10483750" cy="3128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en" altLang="zh-CN" sz="1800" b="1" kern="1200" dirty="0">
                <a:solidFill>
                  <a:srgbClr val="3F70C4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kumimoji="1" lang="en" altLang="zh-CN" dirty="0"/>
              <a:t>Here is 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English name of your thesis</a:t>
            </a:r>
            <a:r>
              <a:rPr kumimoji="1" lang="en" altLang="zh-C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5851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5477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BD8E604-A7C9-A447-A814-C385A5C3D7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7771" b="7771"/>
          <a:stretch/>
        </p:blipFill>
        <p:spPr>
          <a:xfrm>
            <a:off x="0" y="-6692"/>
            <a:ext cx="12192000" cy="686469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0572083-5C50-0840-BB2A-5F160C05CA92}"/>
              </a:ext>
            </a:extLst>
          </p:cNvPr>
          <p:cNvSpPr/>
          <p:nvPr userDrawn="1"/>
        </p:nvSpPr>
        <p:spPr>
          <a:xfrm>
            <a:off x="-18565" y="52693"/>
            <a:ext cx="12232442" cy="6857999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100000">
                <a:schemeClr val="bg1">
                  <a:alpha val="94000"/>
                </a:schemeClr>
              </a:gs>
            </a:gsLst>
            <a:lin ang="5400000" scaled="1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lt"/>
            </a:endParaRPr>
          </a:p>
        </p:txBody>
      </p:sp>
      <p:sp>
        <p:nvSpPr>
          <p:cNvPr id="8" name="任意多边形: 形状 59">
            <a:extLst>
              <a:ext uri="{FF2B5EF4-FFF2-40B4-BE49-F238E27FC236}">
                <a16:creationId xmlns:a16="http://schemas.microsoft.com/office/drawing/2014/main" id="{AE33064E-D38A-8E43-9D2A-A432743C8B22}"/>
              </a:ext>
            </a:extLst>
          </p:cNvPr>
          <p:cNvSpPr/>
          <p:nvPr userDrawn="1"/>
        </p:nvSpPr>
        <p:spPr>
          <a:xfrm flipH="1">
            <a:off x="0" y="-6692"/>
            <a:ext cx="12218637" cy="94453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Picture 56">
            <a:extLst>
              <a:ext uri="{FF2B5EF4-FFF2-40B4-BE49-F238E27FC236}">
                <a16:creationId xmlns:a16="http://schemas.microsoft.com/office/drawing/2014/main" id="{FBB75214-D3EF-DF4B-9613-FE76C7C3C3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892" r="892"/>
          <a:stretch/>
        </p:blipFill>
        <p:spPr>
          <a:xfrm>
            <a:off x="9779933" y="101739"/>
            <a:ext cx="2412066" cy="72767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7B30484-2C82-014C-AD79-32A9DAE9A697}"/>
              </a:ext>
            </a:extLst>
          </p:cNvPr>
          <p:cNvSpPr/>
          <p:nvPr userDrawn="1"/>
        </p:nvSpPr>
        <p:spPr>
          <a:xfrm>
            <a:off x="-26637" y="6425683"/>
            <a:ext cx="12245274" cy="43900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690B81D-9DEA-AE48-AF64-AE13C86EFE72}"/>
              </a:ext>
            </a:extLst>
          </p:cNvPr>
          <p:cNvSpPr/>
          <p:nvPr userDrawn="1"/>
        </p:nvSpPr>
        <p:spPr>
          <a:xfrm>
            <a:off x="112821" y="6530593"/>
            <a:ext cx="5093661" cy="582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400" b="0" kern="22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基于树莓派与</a:t>
            </a:r>
            <a:r>
              <a:rPr lang="en-US" altLang="zh-CN" sz="1400" b="0" kern="22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OpenCV</a:t>
            </a:r>
            <a:r>
              <a:rPr lang="zh-CN" altLang="zh-CN" sz="1400" b="0" kern="22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的驾驶员疲劳检测系统</a:t>
            </a:r>
            <a:endParaRPr lang="zh-CN" altLang="zh-CN" sz="1400" b="1" kern="22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indent="0" algn="l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</a:pPr>
            <a:endParaRPr lang="zh-CN" altLang="zh-CN" sz="1400" dirty="0">
              <a:solidFill>
                <a:schemeClr val="bg1"/>
              </a:solidFill>
              <a:effectLst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E5A46B2-547F-3A40-A908-DD0060BD135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1429" r="1429"/>
          <a:stretch/>
        </p:blipFill>
        <p:spPr>
          <a:xfrm>
            <a:off x="11717553" y="6403435"/>
            <a:ext cx="469687" cy="48350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47916491-97F2-2642-A0F9-BD95C9F6D279}"/>
              </a:ext>
            </a:extLst>
          </p:cNvPr>
          <p:cNvSpPr/>
          <p:nvPr userDrawn="1"/>
        </p:nvSpPr>
        <p:spPr>
          <a:xfrm>
            <a:off x="9750790" y="6519075"/>
            <a:ext cx="1981044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400" b="0" i="0" kern="1200" spc="130" baseline="0" noProof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本科毕业设计 许超</a:t>
            </a:r>
            <a:endParaRPr lang="en-US" altLang="zh-CN" sz="1400" b="0" i="0" kern="1200" spc="130" baseline="0" noProof="0" dirty="0">
              <a:solidFill>
                <a:srgbClr val="FFFFFF"/>
              </a:solidFill>
              <a:effectLst/>
              <a:latin typeface="Microsoft YaHei Light" panose="020B0503020204020204" pitchFamily="34" charset="-122"/>
              <a:ea typeface="Microsoft YaHei Light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7774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: 形状 59">
            <a:extLst>
              <a:ext uri="{FF2B5EF4-FFF2-40B4-BE49-F238E27FC236}">
                <a16:creationId xmlns:a16="http://schemas.microsoft.com/office/drawing/2014/main" id="{408C404B-9832-154F-B3C4-DA10616189EB}"/>
              </a:ext>
            </a:extLst>
          </p:cNvPr>
          <p:cNvSpPr/>
          <p:nvPr userDrawn="1"/>
        </p:nvSpPr>
        <p:spPr>
          <a:xfrm flipH="1">
            <a:off x="0" y="-6692"/>
            <a:ext cx="12218637" cy="94453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1" name="Picture 56">
            <a:extLst>
              <a:ext uri="{FF2B5EF4-FFF2-40B4-BE49-F238E27FC236}">
                <a16:creationId xmlns:a16="http://schemas.microsoft.com/office/drawing/2014/main" id="{A802780F-83E2-EF43-A2CC-DB32AD4D93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892" r="892"/>
          <a:stretch/>
        </p:blipFill>
        <p:spPr>
          <a:xfrm>
            <a:off x="9779933" y="101739"/>
            <a:ext cx="2412066" cy="727673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21743B0C-786F-804D-A5E9-8E629BC0056F}"/>
              </a:ext>
            </a:extLst>
          </p:cNvPr>
          <p:cNvSpPr/>
          <p:nvPr userDrawn="1"/>
        </p:nvSpPr>
        <p:spPr>
          <a:xfrm>
            <a:off x="0" y="6418555"/>
            <a:ext cx="12191999" cy="43944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3163F47-8482-E446-AA08-BBF5412CABEB}"/>
              </a:ext>
            </a:extLst>
          </p:cNvPr>
          <p:cNvSpPr/>
          <p:nvPr userDrawn="1"/>
        </p:nvSpPr>
        <p:spPr>
          <a:xfrm>
            <a:off x="112822" y="6519075"/>
            <a:ext cx="3856892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400" b="0" kern="22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基于树莓派与</a:t>
            </a:r>
            <a:r>
              <a:rPr lang="en-US" altLang="zh-CN" sz="1400" b="0" kern="22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OpenCV</a:t>
            </a:r>
            <a:r>
              <a:rPr lang="zh-CN" altLang="zh-CN" sz="1400" b="0" kern="22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的驾驶员疲劳检测系统</a:t>
            </a:r>
            <a:endParaRPr lang="zh-CN" altLang="zh-CN" sz="1400" b="1" kern="22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8" name="直接连接符 60">
            <a:extLst>
              <a:ext uri="{FF2B5EF4-FFF2-40B4-BE49-F238E27FC236}">
                <a16:creationId xmlns:a16="http://schemas.microsoft.com/office/drawing/2014/main" id="{85BDA709-B6C4-5747-978C-4BA4CB5A8E78}"/>
              </a:ext>
            </a:extLst>
          </p:cNvPr>
          <p:cNvCxnSpPr>
            <a:cxnSpLocks/>
          </p:cNvCxnSpPr>
          <p:nvPr userDrawn="1"/>
        </p:nvCxnSpPr>
        <p:spPr>
          <a:xfrm>
            <a:off x="4920183" y="1862466"/>
            <a:ext cx="0" cy="3053779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内容占位符 15">
            <a:extLst>
              <a:ext uri="{FF2B5EF4-FFF2-40B4-BE49-F238E27FC236}">
                <a16:creationId xmlns:a16="http://schemas.microsoft.com/office/drawing/2014/main" id="{574EB41B-6AAC-0347-B8C0-FE73AFE5CE4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647764" y="2125856"/>
            <a:ext cx="4668814" cy="7991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lang="zh-CN" altLang="en-US" sz="5400" b="1" i="0" kern="1200" spc="140" baseline="0" dirty="0" smtClean="0">
                <a:solidFill>
                  <a:srgbClr val="4571C4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1pPr>
          </a:lstStyle>
          <a:p>
            <a:pPr lvl="0"/>
            <a:r>
              <a:rPr kumimoji="1" lang="zh-CN" altLang="en-US" dirty="0"/>
              <a:t>小标题小标题</a:t>
            </a:r>
          </a:p>
        </p:txBody>
      </p:sp>
      <p:sp>
        <p:nvSpPr>
          <p:cNvPr id="35" name="内容占位符 15">
            <a:extLst>
              <a:ext uri="{FF2B5EF4-FFF2-40B4-BE49-F238E27FC236}">
                <a16:creationId xmlns:a16="http://schemas.microsoft.com/office/drawing/2014/main" id="{CEB91FC9-3067-C14E-AF10-2E53FA04CB2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647763" y="3438083"/>
            <a:ext cx="4937651" cy="1905776"/>
          </a:xfrm>
          <a:prstGeom prst="rect">
            <a:avLst/>
          </a:prstGeom>
        </p:spPr>
        <p:txBody>
          <a:bodyPr>
            <a:noAutofit/>
          </a:bodyPr>
          <a:lstStyle>
            <a:lvl1pPr marL="404813" indent="-404813" algn="l">
              <a:buFont typeface="Wingdings" pitchFamily="2" charset="2"/>
              <a:buChar char="ü"/>
              <a:tabLst/>
              <a:defRPr lang="zh-CN" altLang="en-US" sz="2800" b="1" i="0" kern="1200" spc="140" baseline="0" dirty="0" smtClean="0">
                <a:solidFill>
                  <a:srgbClr val="4571C4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1pPr>
          </a:lstStyle>
          <a:p>
            <a:pPr lvl="0"/>
            <a:r>
              <a:rPr kumimoji="1" lang="zh-CN" altLang="en-US" dirty="0"/>
              <a:t>第一个小小标题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第二个小小标题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第三个小小标题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337CDF8-1E82-8645-A72E-1DD184D4FAC2}"/>
              </a:ext>
            </a:extLst>
          </p:cNvPr>
          <p:cNvSpPr/>
          <p:nvPr userDrawn="1"/>
        </p:nvSpPr>
        <p:spPr>
          <a:xfrm>
            <a:off x="9750790" y="6519075"/>
            <a:ext cx="1981044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400" b="0" i="0" kern="1200" spc="130" baseline="0" noProof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本科毕业设计 许超</a:t>
            </a:r>
            <a:endParaRPr lang="en-US" altLang="zh-CN" sz="1400" b="0" i="0" kern="1200" spc="130" baseline="0" noProof="0" dirty="0">
              <a:solidFill>
                <a:srgbClr val="FFFFFF"/>
              </a:solidFill>
              <a:effectLst/>
              <a:latin typeface="Microsoft YaHei Light" panose="020B0503020204020204" pitchFamily="34" charset="-122"/>
              <a:ea typeface="Microsoft YaHei Light" panose="020B0503020204020204" pitchFamily="34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9CBA55F-0374-6A49-A8E1-2E53C644ABB3}"/>
              </a:ext>
            </a:extLst>
          </p:cNvPr>
          <p:cNvSpPr/>
          <p:nvPr userDrawn="1"/>
        </p:nvSpPr>
        <p:spPr>
          <a:xfrm>
            <a:off x="5647763" y="3123889"/>
            <a:ext cx="2517290" cy="11534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64D4234-2969-1FFA-2BBC-9E16D2D60B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1429" r="1429"/>
          <a:stretch/>
        </p:blipFill>
        <p:spPr>
          <a:xfrm>
            <a:off x="11717553" y="6403435"/>
            <a:ext cx="469687" cy="48350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2FE1DBE-15FB-66EB-89C1-1662F95C5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8000"/>
          </a:blip>
          <a:srcRect t="33915"/>
          <a:stretch/>
        </p:blipFill>
        <p:spPr>
          <a:xfrm>
            <a:off x="0" y="0"/>
            <a:ext cx="12873204" cy="638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94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研究背景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E43FFC02-37A3-3F44-A14F-2E78EB34872F}"/>
              </a:ext>
            </a:extLst>
          </p:cNvPr>
          <p:cNvSpPr/>
          <p:nvPr userDrawn="1"/>
        </p:nvSpPr>
        <p:spPr>
          <a:xfrm>
            <a:off x="-22073" y="0"/>
            <a:ext cx="198104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C9B7E63C-3119-2C4D-A87C-713BA4CDA80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015235871"/>
              </p:ext>
            </p:extLst>
          </p:nvPr>
        </p:nvGraphicFramePr>
        <p:xfrm>
          <a:off x="-11035" y="1353710"/>
          <a:ext cx="1970006" cy="440876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70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研究背景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OpenCV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与疲劳检测算法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硬件设计与预警功能实现</a:t>
                      </a: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5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实验与成果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总结与展望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7" name="组合 16">
            <a:extLst>
              <a:ext uri="{FF2B5EF4-FFF2-40B4-BE49-F238E27FC236}">
                <a16:creationId xmlns:a16="http://schemas.microsoft.com/office/drawing/2014/main" id="{0D179E0B-B124-1B46-AF59-6C2715E4DFF6}"/>
              </a:ext>
            </a:extLst>
          </p:cNvPr>
          <p:cNvGrpSpPr/>
          <p:nvPr userDrawn="1"/>
        </p:nvGrpSpPr>
        <p:grpSpPr>
          <a:xfrm>
            <a:off x="-22073" y="1353705"/>
            <a:ext cx="1981044" cy="869497"/>
            <a:chOff x="0" y="1272662"/>
            <a:chExt cx="1691680" cy="788186"/>
          </a:xfrm>
          <a:gradFill>
            <a:gsLst>
              <a:gs pos="100000">
                <a:srgbClr val="4A82E1"/>
              </a:gs>
              <a:gs pos="0">
                <a:srgbClr val="3F70C4"/>
              </a:gs>
            </a:gsLst>
            <a:lin ang="0" scaled="1"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FA9424E-59BC-EF44-94AA-84F4BD8EADD2}"/>
                </a:ext>
              </a:extLst>
            </p:cNvPr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与系统简介</a:t>
              </a:r>
            </a:p>
          </p:txBody>
        </p:sp>
        <p:sp>
          <p:nvSpPr>
            <p:cNvPr id="19" name="等腰三角形 11">
              <a:extLst>
                <a:ext uri="{FF2B5EF4-FFF2-40B4-BE49-F238E27FC236}">
                  <a16:creationId xmlns:a16="http://schemas.microsoft.com/office/drawing/2014/main" id="{BBB0834B-7696-B84C-BFEC-76CB9565E20F}"/>
                </a:ext>
              </a:extLst>
            </p:cNvPr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BE8BB9F1-9278-4E44-8417-B41BE5F24C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50432" y="93062"/>
            <a:ext cx="1236033" cy="117429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614011A3-C3DD-B24B-B981-239259FB5026}"/>
              </a:ext>
            </a:extLst>
          </p:cNvPr>
          <p:cNvSpPr/>
          <p:nvPr userDrawn="1"/>
        </p:nvSpPr>
        <p:spPr>
          <a:xfrm>
            <a:off x="0" y="6435969"/>
            <a:ext cx="12191999" cy="42202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B7254BF-BA23-0441-A300-C7A701073B41}"/>
              </a:ext>
            </a:extLst>
          </p:cNvPr>
          <p:cNvSpPr/>
          <p:nvPr userDrawn="1"/>
        </p:nvSpPr>
        <p:spPr>
          <a:xfrm>
            <a:off x="112822" y="6530593"/>
            <a:ext cx="3856892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400" b="0" kern="22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基于树莓派与</a:t>
            </a:r>
            <a:r>
              <a:rPr lang="en-US" altLang="zh-CN" sz="1400" b="0" kern="22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OpenCV</a:t>
            </a:r>
            <a:r>
              <a:rPr lang="zh-CN" altLang="zh-CN" sz="1400" b="0" kern="22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的驾驶员疲劳检测系统</a:t>
            </a:r>
            <a:endParaRPr lang="zh-CN" altLang="zh-CN" sz="1400" b="1" kern="22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BEC2DD8-93A9-2D4B-802E-3F4D3DAB5DDD}"/>
              </a:ext>
            </a:extLst>
          </p:cNvPr>
          <p:cNvSpPr/>
          <p:nvPr userDrawn="1"/>
        </p:nvSpPr>
        <p:spPr>
          <a:xfrm>
            <a:off x="9750790" y="6519075"/>
            <a:ext cx="1981044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400" b="0" i="0" kern="1200" spc="130" baseline="0" noProof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本科毕业设计 许超</a:t>
            </a:r>
            <a:endParaRPr lang="en-US" altLang="zh-CN" sz="1400" b="0" i="0" kern="1200" spc="130" baseline="0" noProof="0" dirty="0">
              <a:solidFill>
                <a:srgbClr val="FFFFFF"/>
              </a:solidFill>
              <a:effectLst/>
              <a:latin typeface="Microsoft YaHei Light" panose="020B0503020204020204" pitchFamily="34" charset="-122"/>
              <a:ea typeface="Microsoft YaHei Light" panose="020B0503020204020204" pitchFamily="34" charset="-122"/>
              <a:cs typeface="+mn-cs"/>
            </a:endParaRPr>
          </a:p>
        </p:txBody>
      </p:sp>
      <p:sp>
        <p:nvSpPr>
          <p:cNvPr id="25" name="等腰三角形 9">
            <a:extLst>
              <a:ext uri="{FF2B5EF4-FFF2-40B4-BE49-F238E27FC236}">
                <a16:creationId xmlns:a16="http://schemas.microsoft.com/office/drawing/2014/main" id="{E37E7650-2C36-C54E-B119-DF6D0AF034DD}"/>
              </a:ext>
            </a:extLst>
          </p:cNvPr>
          <p:cNvSpPr/>
          <p:nvPr userDrawn="1"/>
        </p:nvSpPr>
        <p:spPr>
          <a:xfrm rot="16200000">
            <a:off x="1813599" y="1729299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Picture 56">
            <a:extLst>
              <a:ext uri="{FF2B5EF4-FFF2-40B4-BE49-F238E27FC236}">
                <a16:creationId xmlns:a16="http://schemas.microsoft.com/office/drawing/2014/main" id="{7C1D00A1-B153-F141-82AC-EFAB6CA0599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620" r="3620"/>
          <a:stretch/>
        </p:blipFill>
        <p:spPr>
          <a:xfrm>
            <a:off x="9219815" y="202332"/>
            <a:ext cx="2972185" cy="6029347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AD6F0767-E89B-FC43-B0A4-6C29E2D7A2B7}"/>
              </a:ext>
            </a:extLst>
          </p:cNvPr>
          <p:cNvGrpSpPr/>
          <p:nvPr userDrawn="1"/>
        </p:nvGrpSpPr>
        <p:grpSpPr>
          <a:xfrm>
            <a:off x="2240900" y="1074293"/>
            <a:ext cx="8423989" cy="45719"/>
            <a:chOff x="247135" y="747537"/>
            <a:chExt cx="7745928" cy="45719"/>
          </a:xfrm>
        </p:grpSpPr>
        <p:cxnSp>
          <p:nvCxnSpPr>
            <p:cNvPr id="27" name="直接连接符 53">
              <a:extLst>
                <a:ext uri="{FF2B5EF4-FFF2-40B4-BE49-F238E27FC236}">
                  <a16:creationId xmlns:a16="http://schemas.microsoft.com/office/drawing/2014/main" id="{F9CBD7C0-0778-1245-A9FA-36C67BD274B3}"/>
                </a:ext>
              </a:extLst>
            </p:cNvPr>
            <p:cNvCxnSpPr/>
            <p:nvPr/>
          </p:nvCxnSpPr>
          <p:spPr>
            <a:xfrm flipH="1">
              <a:off x="247135" y="770396"/>
              <a:ext cx="7745928" cy="0"/>
            </a:xfrm>
            <a:prstGeom prst="line">
              <a:avLst/>
            </a:prstGeom>
            <a:ln>
              <a:solidFill>
                <a:srgbClr val="457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739ED74-567A-184A-ADCB-A23B04B3CBB8}"/>
                </a:ext>
              </a:extLst>
            </p:cNvPr>
            <p:cNvSpPr/>
            <p:nvPr/>
          </p:nvSpPr>
          <p:spPr>
            <a:xfrm>
              <a:off x="247135" y="747537"/>
              <a:ext cx="3123921" cy="45719"/>
            </a:xfrm>
            <a:prstGeom prst="rect">
              <a:avLst/>
            </a:prstGeom>
            <a:ln>
              <a:solidFill>
                <a:srgbClr val="4571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29" name="文本占位符 24">
            <a:extLst>
              <a:ext uri="{FF2B5EF4-FFF2-40B4-BE49-F238E27FC236}">
                <a16:creationId xmlns:a16="http://schemas.microsoft.com/office/drawing/2014/main" id="{8DB97FC8-7710-F342-8C8D-5BBACD623E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15045" y="388681"/>
            <a:ext cx="8020638" cy="583059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lang="zh-CN" altLang="en-US" sz="3600" b="1" i="0" kern="1200" baseline="0" dirty="0">
                <a:solidFill>
                  <a:srgbClr val="4372C4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1pPr>
          </a:lstStyle>
          <a:p>
            <a:pPr marL="0" lvl="0" algn="l" defTabSz="609585" rtl="0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dirty="0"/>
              <a:t>青海师范大学物理与电子信息工程学院</a:t>
            </a:r>
          </a:p>
        </p:txBody>
      </p:sp>
      <p:sp>
        <p:nvSpPr>
          <p:cNvPr id="30" name="五边形 29">
            <a:extLst>
              <a:ext uri="{FF2B5EF4-FFF2-40B4-BE49-F238E27FC236}">
                <a16:creationId xmlns:a16="http://schemas.microsoft.com/office/drawing/2014/main" id="{A3F4FFF0-052A-9641-B293-1A8C7D479CCD}"/>
              </a:ext>
            </a:extLst>
          </p:cNvPr>
          <p:cNvSpPr/>
          <p:nvPr userDrawn="1"/>
        </p:nvSpPr>
        <p:spPr>
          <a:xfrm flipH="1">
            <a:off x="11416673" y="5802370"/>
            <a:ext cx="775326" cy="504056"/>
          </a:xfrm>
          <a:prstGeom prst="homePlate">
            <a:avLst/>
          </a:prstGeom>
          <a:gradFill flip="none" rotWithShape="1">
            <a:gsLst>
              <a:gs pos="0">
                <a:srgbClr val="33599E"/>
              </a:gs>
              <a:gs pos="99000">
                <a:srgbClr val="2E5697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FFB1878F-1401-A8FC-8047-895270C5DAB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1429" r="1429"/>
          <a:stretch/>
        </p:blipFill>
        <p:spPr>
          <a:xfrm>
            <a:off x="11717553" y="6403435"/>
            <a:ext cx="469687" cy="48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530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视点三维重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E43FFC02-37A3-3F44-A14F-2E78EB34872F}"/>
              </a:ext>
            </a:extLst>
          </p:cNvPr>
          <p:cNvSpPr/>
          <p:nvPr userDrawn="1"/>
        </p:nvSpPr>
        <p:spPr>
          <a:xfrm>
            <a:off x="-22073" y="0"/>
            <a:ext cx="198104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C9B7E63C-3119-2C4D-A87C-713BA4CDA80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85237159"/>
              </p:ext>
            </p:extLst>
          </p:nvPr>
        </p:nvGraphicFramePr>
        <p:xfrm>
          <a:off x="-11035" y="1353710"/>
          <a:ext cx="1970006" cy="440876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70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768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研究背景</a:t>
                      </a:r>
                      <a:endParaRPr lang="en-US" altLang="zh-CN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与系统简介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多视点三维重建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硬件设计与预警功能实现</a:t>
                      </a: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5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实验与成果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总结与展望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7" name="组合 16">
            <a:extLst>
              <a:ext uri="{FF2B5EF4-FFF2-40B4-BE49-F238E27FC236}">
                <a16:creationId xmlns:a16="http://schemas.microsoft.com/office/drawing/2014/main" id="{0D179E0B-B124-1B46-AF59-6C2715E4DFF6}"/>
              </a:ext>
            </a:extLst>
          </p:cNvPr>
          <p:cNvGrpSpPr/>
          <p:nvPr userDrawn="1"/>
        </p:nvGrpSpPr>
        <p:grpSpPr>
          <a:xfrm>
            <a:off x="-22073" y="2235836"/>
            <a:ext cx="1981044" cy="869497"/>
            <a:chOff x="0" y="1272662"/>
            <a:chExt cx="1691680" cy="788186"/>
          </a:xfrm>
          <a:gradFill>
            <a:gsLst>
              <a:gs pos="100000">
                <a:srgbClr val="4A82E1"/>
              </a:gs>
              <a:gs pos="0">
                <a:srgbClr val="3F70C4"/>
              </a:gs>
            </a:gsLst>
            <a:lin ang="0" scaled="1"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FA9424E-59BC-EF44-94AA-84F4BD8EADD2}"/>
                </a:ext>
              </a:extLst>
            </p:cNvPr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OpenCV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与疲劳检测算法</a:t>
              </a:r>
            </a:p>
          </p:txBody>
        </p:sp>
        <p:sp>
          <p:nvSpPr>
            <p:cNvPr id="19" name="等腰三角形 11">
              <a:extLst>
                <a:ext uri="{FF2B5EF4-FFF2-40B4-BE49-F238E27FC236}">
                  <a16:creationId xmlns:a16="http://schemas.microsoft.com/office/drawing/2014/main" id="{BBB0834B-7696-B84C-BFEC-76CB9565E20F}"/>
                </a:ext>
              </a:extLst>
            </p:cNvPr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614011A3-C3DD-B24B-B981-239259FB5026}"/>
              </a:ext>
            </a:extLst>
          </p:cNvPr>
          <p:cNvSpPr/>
          <p:nvPr userDrawn="1"/>
        </p:nvSpPr>
        <p:spPr>
          <a:xfrm>
            <a:off x="0" y="6435969"/>
            <a:ext cx="12191999" cy="42202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B7254BF-BA23-0441-A300-C7A701073B41}"/>
              </a:ext>
            </a:extLst>
          </p:cNvPr>
          <p:cNvSpPr/>
          <p:nvPr userDrawn="1"/>
        </p:nvSpPr>
        <p:spPr>
          <a:xfrm>
            <a:off x="112822" y="6530593"/>
            <a:ext cx="3856892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400" b="0" kern="22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基于树莓派与</a:t>
            </a:r>
            <a:r>
              <a:rPr lang="en-US" altLang="zh-CN" sz="1400" b="0" kern="22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OpenCV</a:t>
            </a:r>
            <a:r>
              <a:rPr lang="zh-CN" altLang="zh-CN" sz="1400" b="0" kern="22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的驾驶员疲劳检测系统</a:t>
            </a:r>
            <a:endParaRPr lang="zh-CN" altLang="zh-CN" sz="1400" b="1" kern="22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等腰三角形 9">
            <a:extLst>
              <a:ext uri="{FF2B5EF4-FFF2-40B4-BE49-F238E27FC236}">
                <a16:creationId xmlns:a16="http://schemas.microsoft.com/office/drawing/2014/main" id="{E37E7650-2C36-C54E-B119-DF6D0AF034DD}"/>
              </a:ext>
            </a:extLst>
          </p:cNvPr>
          <p:cNvSpPr/>
          <p:nvPr userDrawn="1"/>
        </p:nvSpPr>
        <p:spPr>
          <a:xfrm rot="16200000">
            <a:off x="1813599" y="2611430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4C00E51-725A-6442-8717-AEDDAA7334B4}"/>
              </a:ext>
            </a:extLst>
          </p:cNvPr>
          <p:cNvSpPr/>
          <p:nvPr userDrawn="1"/>
        </p:nvSpPr>
        <p:spPr>
          <a:xfrm>
            <a:off x="9750790" y="6519075"/>
            <a:ext cx="1981044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400" b="0" i="0" kern="1200" spc="130" baseline="0" noProof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本科毕业设计 许超</a:t>
            </a:r>
            <a:endParaRPr lang="en-US" altLang="zh-CN" sz="1400" b="0" i="0" kern="1200" spc="130" baseline="0" noProof="0" dirty="0">
              <a:solidFill>
                <a:srgbClr val="FFFFFF"/>
              </a:solidFill>
              <a:effectLst/>
              <a:latin typeface="Microsoft YaHei Light" panose="020B0503020204020204" pitchFamily="34" charset="-122"/>
              <a:ea typeface="Microsoft YaHei Light" panose="020B0503020204020204" pitchFamily="34" charset="-122"/>
              <a:cs typeface="+mn-cs"/>
            </a:endParaRPr>
          </a:p>
        </p:txBody>
      </p:sp>
      <p:sp>
        <p:nvSpPr>
          <p:cNvPr id="23" name="五边形 22">
            <a:extLst>
              <a:ext uri="{FF2B5EF4-FFF2-40B4-BE49-F238E27FC236}">
                <a16:creationId xmlns:a16="http://schemas.microsoft.com/office/drawing/2014/main" id="{BCAF80CD-54EE-7B47-8CD6-BE46651E1491}"/>
              </a:ext>
            </a:extLst>
          </p:cNvPr>
          <p:cNvSpPr/>
          <p:nvPr userDrawn="1"/>
        </p:nvSpPr>
        <p:spPr>
          <a:xfrm flipH="1">
            <a:off x="11416673" y="5802370"/>
            <a:ext cx="775326" cy="504056"/>
          </a:xfrm>
          <a:prstGeom prst="homePlate">
            <a:avLst/>
          </a:prstGeom>
          <a:gradFill flip="none" rotWithShape="1">
            <a:gsLst>
              <a:gs pos="0">
                <a:srgbClr val="33599E"/>
              </a:gs>
              <a:gs pos="99000">
                <a:srgbClr val="2E5697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67E0BE5F-E19A-0C4A-2486-0A4474ABA0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429" r="1429"/>
          <a:stretch/>
        </p:blipFill>
        <p:spPr>
          <a:xfrm>
            <a:off x="11717553" y="6403435"/>
            <a:ext cx="469687" cy="483502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41EDDE3C-D33C-F711-65A0-CB61BBDCED5A}"/>
              </a:ext>
            </a:extLst>
          </p:cNvPr>
          <p:cNvGrpSpPr/>
          <p:nvPr userDrawn="1"/>
        </p:nvGrpSpPr>
        <p:grpSpPr>
          <a:xfrm>
            <a:off x="2240900" y="1074293"/>
            <a:ext cx="8423989" cy="45719"/>
            <a:chOff x="247135" y="747537"/>
            <a:chExt cx="7745928" cy="45719"/>
          </a:xfrm>
        </p:grpSpPr>
        <p:cxnSp>
          <p:nvCxnSpPr>
            <p:cNvPr id="29" name="直接连接符 53">
              <a:extLst>
                <a:ext uri="{FF2B5EF4-FFF2-40B4-BE49-F238E27FC236}">
                  <a16:creationId xmlns:a16="http://schemas.microsoft.com/office/drawing/2014/main" id="{FB663187-1541-6942-BEEC-650839988844}"/>
                </a:ext>
              </a:extLst>
            </p:cNvPr>
            <p:cNvCxnSpPr/>
            <p:nvPr/>
          </p:nvCxnSpPr>
          <p:spPr>
            <a:xfrm flipH="1">
              <a:off x="247135" y="770396"/>
              <a:ext cx="7745928" cy="0"/>
            </a:xfrm>
            <a:prstGeom prst="line">
              <a:avLst/>
            </a:prstGeom>
            <a:ln>
              <a:solidFill>
                <a:srgbClr val="457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8A0461C1-D085-2F44-B2D4-7F3592E1FDCA}"/>
                </a:ext>
              </a:extLst>
            </p:cNvPr>
            <p:cNvSpPr/>
            <p:nvPr/>
          </p:nvSpPr>
          <p:spPr>
            <a:xfrm>
              <a:off x="247135" y="747537"/>
              <a:ext cx="3123921" cy="45719"/>
            </a:xfrm>
            <a:prstGeom prst="rect">
              <a:avLst/>
            </a:prstGeom>
            <a:ln>
              <a:solidFill>
                <a:srgbClr val="4571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35" name="文本占位符 24">
            <a:extLst>
              <a:ext uri="{FF2B5EF4-FFF2-40B4-BE49-F238E27FC236}">
                <a16:creationId xmlns:a16="http://schemas.microsoft.com/office/drawing/2014/main" id="{9FDE31FC-B6F3-2216-60A9-7254DB893F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15045" y="388681"/>
            <a:ext cx="8020638" cy="583059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lang="zh-CN" altLang="en-US" sz="3600" b="1" i="0" kern="1200" baseline="0" dirty="0">
                <a:solidFill>
                  <a:srgbClr val="4372C4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1pPr>
          </a:lstStyle>
          <a:p>
            <a:pPr marL="0" lvl="0" algn="l" defTabSz="609585" rtl="0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dirty="0"/>
              <a:t>青海师范大学物理与电子信息工程学院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9A2552BD-AB8A-2036-11F9-F161EAE03F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50432" y="93062"/>
            <a:ext cx="1236033" cy="1174293"/>
          </a:xfrm>
          <a:prstGeom prst="rect">
            <a:avLst/>
          </a:prstGeom>
        </p:spPr>
      </p:pic>
      <p:pic>
        <p:nvPicPr>
          <p:cNvPr id="37" name="Picture 56">
            <a:extLst>
              <a:ext uri="{FF2B5EF4-FFF2-40B4-BE49-F238E27FC236}">
                <a16:creationId xmlns:a16="http://schemas.microsoft.com/office/drawing/2014/main" id="{2FA84412-A0DF-BBD8-70A2-EE124E87E32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3620" r="3620"/>
          <a:stretch/>
        </p:blipFill>
        <p:spPr>
          <a:xfrm>
            <a:off x="9219815" y="202332"/>
            <a:ext cx="2972185" cy="602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25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无监督深度学习构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E43FFC02-37A3-3F44-A14F-2E78EB34872F}"/>
              </a:ext>
            </a:extLst>
          </p:cNvPr>
          <p:cNvSpPr/>
          <p:nvPr userDrawn="1"/>
        </p:nvSpPr>
        <p:spPr>
          <a:xfrm>
            <a:off x="-22073" y="0"/>
            <a:ext cx="198104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C9B7E63C-3119-2C4D-A87C-713BA4CDA80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63169398"/>
              </p:ext>
            </p:extLst>
          </p:nvPr>
        </p:nvGraphicFramePr>
        <p:xfrm>
          <a:off x="-11035" y="1353710"/>
          <a:ext cx="1970006" cy="440876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70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研究背景</a:t>
                      </a:r>
                      <a:endParaRPr lang="en-US" altLang="zh-CN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algn="ctr"/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与系统简介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OpenCV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与疲劳检测算法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无监督</a:t>
                      </a: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深度学习构建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5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实验与成果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总结与展望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7" name="组合 16">
            <a:extLst>
              <a:ext uri="{FF2B5EF4-FFF2-40B4-BE49-F238E27FC236}">
                <a16:creationId xmlns:a16="http://schemas.microsoft.com/office/drawing/2014/main" id="{0D179E0B-B124-1B46-AF59-6C2715E4DFF6}"/>
              </a:ext>
            </a:extLst>
          </p:cNvPr>
          <p:cNvGrpSpPr/>
          <p:nvPr userDrawn="1"/>
        </p:nvGrpSpPr>
        <p:grpSpPr>
          <a:xfrm>
            <a:off x="-22073" y="3107207"/>
            <a:ext cx="1981044" cy="869497"/>
            <a:chOff x="0" y="1272662"/>
            <a:chExt cx="1691680" cy="788186"/>
          </a:xfrm>
          <a:gradFill>
            <a:gsLst>
              <a:gs pos="100000">
                <a:srgbClr val="4A82E1"/>
              </a:gs>
              <a:gs pos="0">
                <a:srgbClr val="3F70C4"/>
              </a:gs>
            </a:gsLst>
            <a:lin ang="0" scaled="1"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FA9424E-59BC-EF44-94AA-84F4BD8EADD2}"/>
                </a:ext>
              </a:extLst>
            </p:cNvPr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800" b="1" kern="12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800" b="1" kern="1200" dirty="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硬件设计与预警功能实现</a:t>
              </a:r>
              <a:endParaRPr lang="en-US" altLang="zh-CN" sz="1800" b="1" kern="12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algn="ctr"/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等腰三角形 11">
              <a:extLst>
                <a:ext uri="{FF2B5EF4-FFF2-40B4-BE49-F238E27FC236}">
                  <a16:creationId xmlns:a16="http://schemas.microsoft.com/office/drawing/2014/main" id="{BBB0834B-7696-B84C-BFEC-76CB9565E20F}"/>
                </a:ext>
              </a:extLst>
            </p:cNvPr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614011A3-C3DD-B24B-B981-239259FB5026}"/>
              </a:ext>
            </a:extLst>
          </p:cNvPr>
          <p:cNvSpPr/>
          <p:nvPr userDrawn="1"/>
        </p:nvSpPr>
        <p:spPr>
          <a:xfrm>
            <a:off x="0" y="6435969"/>
            <a:ext cx="12191999" cy="42202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B7254BF-BA23-0441-A300-C7A701073B41}"/>
              </a:ext>
            </a:extLst>
          </p:cNvPr>
          <p:cNvSpPr/>
          <p:nvPr userDrawn="1"/>
        </p:nvSpPr>
        <p:spPr>
          <a:xfrm>
            <a:off x="112822" y="6530593"/>
            <a:ext cx="3856892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400" b="0" kern="22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基于树莓派与</a:t>
            </a:r>
            <a:r>
              <a:rPr lang="en-US" altLang="zh-CN" sz="1400" b="0" kern="22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OpenCV</a:t>
            </a:r>
            <a:r>
              <a:rPr lang="zh-CN" altLang="zh-CN" sz="1400" b="0" kern="22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的驾驶员疲劳检测系统</a:t>
            </a:r>
            <a:endParaRPr lang="zh-CN" altLang="zh-CN" sz="1400" b="1" kern="22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等腰三角形 9">
            <a:extLst>
              <a:ext uri="{FF2B5EF4-FFF2-40B4-BE49-F238E27FC236}">
                <a16:creationId xmlns:a16="http://schemas.microsoft.com/office/drawing/2014/main" id="{E37E7650-2C36-C54E-B119-DF6D0AF034DD}"/>
              </a:ext>
            </a:extLst>
          </p:cNvPr>
          <p:cNvSpPr/>
          <p:nvPr userDrawn="1"/>
        </p:nvSpPr>
        <p:spPr>
          <a:xfrm rot="16200000">
            <a:off x="1813599" y="3482801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1BA9B9C-538C-434E-8013-7173D51EA959}"/>
              </a:ext>
            </a:extLst>
          </p:cNvPr>
          <p:cNvSpPr/>
          <p:nvPr userDrawn="1"/>
        </p:nvSpPr>
        <p:spPr>
          <a:xfrm>
            <a:off x="9750790" y="6519075"/>
            <a:ext cx="1981044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400" b="0" i="0" kern="1200" spc="130" baseline="0" noProof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本科毕业设计 许超</a:t>
            </a:r>
            <a:endParaRPr lang="en-US" altLang="zh-CN" sz="1400" b="0" i="0" kern="1200" spc="130" baseline="0" noProof="0" dirty="0">
              <a:solidFill>
                <a:srgbClr val="FFFFFF"/>
              </a:solidFill>
              <a:effectLst/>
              <a:latin typeface="Microsoft YaHei Light" panose="020B0503020204020204" pitchFamily="34" charset="-122"/>
              <a:ea typeface="Microsoft YaHei Light" panose="020B0503020204020204" pitchFamily="34" charset="-122"/>
              <a:cs typeface="+mn-cs"/>
            </a:endParaRPr>
          </a:p>
        </p:txBody>
      </p:sp>
      <p:sp>
        <p:nvSpPr>
          <p:cNvPr id="23" name="五边形 22">
            <a:extLst>
              <a:ext uri="{FF2B5EF4-FFF2-40B4-BE49-F238E27FC236}">
                <a16:creationId xmlns:a16="http://schemas.microsoft.com/office/drawing/2014/main" id="{9E18B467-0D15-D845-82F8-E20747EE2946}"/>
              </a:ext>
            </a:extLst>
          </p:cNvPr>
          <p:cNvSpPr/>
          <p:nvPr userDrawn="1"/>
        </p:nvSpPr>
        <p:spPr>
          <a:xfrm flipH="1">
            <a:off x="11416673" y="5802370"/>
            <a:ext cx="775326" cy="504056"/>
          </a:xfrm>
          <a:prstGeom prst="homePlate">
            <a:avLst/>
          </a:prstGeom>
          <a:gradFill flip="none" rotWithShape="1">
            <a:gsLst>
              <a:gs pos="0">
                <a:srgbClr val="33599E"/>
              </a:gs>
              <a:gs pos="99000">
                <a:srgbClr val="2E5697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BF562B6E-B100-2C84-5A34-1312C900B4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429" r="1429"/>
          <a:stretch/>
        </p:blipFill>
        <p:spPr>
          <a:xfrm>
            <a:off x="11717553" y="6403435"/>
            <a:ext cx="469687" cy="483502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4254851B-5C44-CEF0-68EE-FD39FD1E90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50432" y="93062"/>
            <a:ext cx="1236033" cy="1174293"/>
          </a:xfrm>
          <a:prstGeom prst="rect">
            <a:avLst/>
          </a:prstGeom>
        </p:spPr>
      </p:pic>
      <p:sp>
        <p:nvSpPr>
          <p:cNvPr id="29" name="文本占位符 24">
            <a:extLst>
              <a:ext uri="{FF2B5EF4-FFF2-40B4-BE49-F238E27FC236}">
                <a16:creationId xmlns:a16="http://schemas.microsoft.com/office/drawing/2014/main" id="{208411D8-5F72-2A37-4F7B-43822E4EDA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15045" y="388681"/>
            <a:ext cx="8020638" cy="583059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lang="zh-CN" altLang="en-US" sz="3600" b="1" i="0" kern="1200" baseline="0" dirty="0">
                <a:solidFill>
                  <a:srgbClr val="4372C4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1pPr>
          </a:lstStyle>
          <a:p>
            <a:pPr marL="0" lvl="0" algn="l" defTabSz="609585" rtl="0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dirty="0"/>
              <a:t>青海师范大学物理与电子信息工程学院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422D0422-2625-159B-7666-B3471237DB26}"/>
              </a:ext>
            </a:extLst>
          </p:cNvPr>
          <p:cNvGrpSpPr/>
          <p:nvPr userDrawn="1"/>
        </p:nvGrpSpPr>
        <p:grpSpPr>
          <a:xfrm>
            <a:off x="2240900" y="1074293"/>
            <a:ext cx="8423989" cy="45719"/>
            <a:chOff x="247135" y="747537"/>
            <a:chExt cx="7745928" cy="45719"/>
          </a:xfrm>
        </p:grpSpPr>
        <p:cxnSp>
          <p:nvCxnSpPr>
            <p:cNvPr id="35" name="直接连接符 53">
              <a:extLst>
                <a:ext uri="{FF2B5EF4-FFF2-40B4-BE49-F238E27FC236}">
                  <a16:creationId xmlns:a16="http://schemas.microsoft.com/office/drawing/2014/main" id="{2E4509A1-A28C-FEB8-126B-890FB5EC2C6F}"/>
                </a:ext>
              </a:extLst>
            </p:cNvPr>
            <p:cNvCxnSpPr/>
            <p:nvPr/>
          </p:nvCxnSpPr>
          <p:spPr>
            <a:xfrm flipH="1">
              <a:off x="247135" y="770396"/>
              <a:ext cx="7745928" cy="0"/>
            </a:xfrm>
            <a:prstGeom prst="line">
              <a:avLst/>
            </a:prstGeom>
            <a:ln>
              <a:solidFill>
                <a:srgbClr val="457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53BF9F76-FCB9-C759-4276-730F4803834F}"/>
                </a:ext>
              </a:extLst>
            </p:cNvPr>
            <p:cNvSpPr/>
            <p:nvPr/>
          </p:nvSpPr>
          <p:spPr>
            <a:xfrm>
              <a:off x="247135" y="747537"/>
              <a:ext cx="3123921" cy="45719"/>
            </a:xfrm>
            <a:prstGeom prst="rect">
              <a:avLst/>
            </a:prstGeom>
            <a:ln>
              <a:solidFill>
                <a:srgbClr val="4571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pic>
        <p:nvPicPr>
          <p:cNvPr id="37" name="Picture 56">
            <a:extLst>
              <a:ext uri="{FF2B5EF4-FFF2-40B4-BE49-F238E27FC236}">
                <a16:creationId xmlns:a16="http://schemas.microsoft.com/office/drawing/2014/main" id="{9263E8F6-0CC2-AC89-B2CD-7C7D428BBB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3620" r="3620"/>
          <a:stretch/>
        </p:blipFill>
        <p:spPr>
          <a:xfrm>
            <a:off x="9219815" y="202332"/>
            <a:ext cx="2972185" cy="602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19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实验与成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E43FFC02-37A3-3F44-A14F-2E78EB34872F}"/>
              </a:ext>
            </a:extLst>
          </p:cNvPr>
          <p:cNvSpPr/>
          <p:nvPr userDrawn="1"/>
        </p:nvSpPr>
        <p:spPr>
          <a:xfrm>
            <a:off x="-22073" y="0"/>
            <a:ext cx="198104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C9B7E63C-3119-2C4D-A87C-713BA4CDA80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83674165"/>
              </p:ext>
            </p:extLst>
          </p:nvPr>
        </p:nvGraphicFramePr>
        <p:xfrm>
          <a:off x="-11035" y="1353710"/>
          <a:ext cx="1970006" cy="440876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70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研究背景</a:t>
                      </a:r>
                      <a:endParaRPr lang="en-US" altLang="zh-CN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algn="ctr"/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与系统简介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OpenCV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与疲劳检测算法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硬件设计与预警功能实现</a:t>
                      </a: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5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实验与成果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总结与展望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7" name="组合 16">
            <a:extLst>
              <a:ext uri="{FF2B5EF4-FFF2-40B4-BE49-F238E27FC236}">
                <a16:creationId xmlns:a16="http://schemas.microsoft.com/office/drawing/2014/main" id="{0D179E0B-B124-1B46-AF59-6C2715E4DFF6}"/>
              </a:ext>
            </a:extLst>
          </p:cNvPr>
          <p:cNvGrpSpPr/>
          <p:nvPr userDrawn="1"/>
        </p:nvGrpSpPr>
        <p:grpSpPr>
          <a:xfrm>
            <a:off x="-22073" y="3989336"/>
            <a:ext cx="1981044" cy="905393"/>
            <a:chOff x="0" y="1272662"/>
            <a:chExt cx="1691680" cy="788186"/>
          </a:xfrm>
          <a:gradFill>
            <a:gsLst>
              <a:gs pos="100000">
                <a:srgbClr val="4A82E1"/>
              </a:gs>
              <a:gs pos="0">
                <a:srgbClr val="3F70C4"/>
              </a:gs>
            </a:gsLst>
            <a:lin ang="0" scaled="1"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FA9424E-59BC-EF44-94AA-84F4BD8EADD2}"/>
                </a:ext>
              </a:extLst>
            </p:cNvPr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实验与成果</a:t>
              </a:r>
            </a:p>
          </p:txBody>
        </p:sp>
        <p:sp>
          <p:nvSpPr>
            <p:cNvPr id="19" name="等腰三角形 11">
              <a:extLst>
                <a:ext uri="{FF2B5EF4-FFF2-40B4-BE49-F238E27FC236}">
                  <a16:creationId xmlns:a16="http://schemas.microsoft.com/office/drawing/2014/main" id="{BBB0834B-7696-B84C-BFEC-76CB9565E20F}"/>
                </a:ext>
              </a:extLst>
            </p:cNvPr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614011A3-C3DD-B24B-B981-239259FB5026}"/>
              </a:ext>
            </a:extLst>
          </p:cNvPr>
          <p:cNvSpPr/>
          <p:nvPr userDrawn="1"/>
        </p:nvSpPr>
        <p:spPr>
          <a:xfrm>
            <a:off x="0" y="6435969"/>
            <a:ext cx="12191999" cy="42202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B7254BF-BA23-0441-A300-C7A701073B41}"/>
              </a:ext>
            </a:extLst>
          </p:cNvPr>
          <p:cNvSpPr/>
          <p:nvPr userDrawn="1"/>
        </p:nvSpPr>
        <p:spPr>
          <a:xfrm>
            <a:off x="112822" y="6530593"/>
            <a:ext cx="3856892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400" b="0" kern="22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基于树莓派与</a:t>
            </a:r>
            <a:r>
              <a:rPr lang="en-US" altLang="zh-CN" sz="1400" b="0" kern="22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OpenCV</a:t>
            </a:r>
            <a:r>
              <a:rPr lang="zh-CN" altLang="zh-CN" sz="1400" b="0" kern="22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的驾驶员疲劳检测系统</a:t>
            </a:r>
            <a:endParaRPr lang="zh-CN" altLang="zh-CN" sz="1400" b="1" kern="22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等腰三角形 9">
            <a:extLst>
              <a:ext uri="{FF2B5EF4-FFF2-40B4-BE49-F238E27FC236}">
                <a16:creationId xmlns:a16="http://schemas.microsoft.com/office/drawing/2014/main" id="{E37E7650-2C36-C54E-B119-DF6D0AF034DD}"/>
              </a:ext>
            </a:extLst>
          </p:cNvPr>
          <p:cNvSpPr/>
          <p:nvPr userDrawn="1"/>
        </p:nvSpPr>
        <p:spPr>
          <a:xfrm rot="16200000">
            <a:off x="1813599" y="4364930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228FCF0-55DA-F643-8C97-339535D109F9}"/>
              </a:ext>
            </a:extLst>
          </p:cNvPr>
          <p:cNvSpPr/>
          <p:nvPr userDrawn="1"/>
        </p:nvSpPr>
        <p:spPr>
          <a:xfrm>
            <a:off x="9750790" y="6519075"/>
            <a:ext cx="1981044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400" b="0" i="0" kern="1200" spc="130" baseline="0" noProof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本科毕业设计 许超</a:t>
            </a:r>
            <a:endParaRPr lang="en-US" altLang="zh-CN" sz="1400" b="0" i="0" kern="1200" spc="130" baseline="0" noProof="0" dirty="0">
              <a:solidFill>
                <a:srgbClr val="FFFFFF"/>
              </a:solidFill>
              <a:effectLst/>
              <a:latin typeface="Microsoft YaHei Light" panose="020B0503020204020204" pitchFamily="34" charset="-122"/>
              <a:ea typeface="Microsoft YaHei Light" panose="020B0503020204020204" pitchFamily="34" charset="-122"/>
              <a:cs typeface="+mn-cs"/>
            </a:endParaRPr>
          </a:p>
        </p:txBody>
      </p:sp>
      <p:sp>
        <p:nvSpPr>
          <p:cNvPr id="23" name="五边形 22">
            <a:extLst>
              <a:ext uri="{FF2B5EF4-FFF2-40B4-BE49-F238E27FC236}">
                <a16:creationId xmlns:a16="http://schemas.microsoft.com/office/drawing/2014/main" id="{060A9150-99C1-1B43-8537-1D511385E9F3}"/>
              </a:ext>
            </a:extLst>
          </p:cNvPr>
          <p:cNvSpPr/>
          <p:nvPr userDrawn="1"/>
        </p:nvSpPr>
        <p:spPr>
          <a:xfrm flipH="1">
            <a:off x="11416673" y="5802370"/>
            <a:ext cx="775326" cy="504056"/>
          </a:xfrm>
          <a:prstGeom prst="homePlate">
            <a:avLst/>
          </a:prstGeom>
          <a:gradFill flip="none" rotWithShape="1">
            <a:gsLst>
              <a:gs pos="0">
                <a:srgbClr val="33599E"/>
              </a:gs>
              <a:gs pos="99000">
                <a:srgbClr val="2E5697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9C08D287-0D5B-1BA6-562D-EDE9D72990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429" r="1429"/>
          <a:stretch/>
        </p:blipFill>
        <p:spPr>
          <a:xfrm>
            <a:off x="11717553" y="6403435"/>
            <a:ext cx="469687" cy="483502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6A227E5E-BB32-1F1A-5D0D-8F3D49BCEF61}"/>
              </a:ext>
            </a:extLst>
          </p:cNvPr>
          <p:cNvGrpSpPr/>
          <p:nvPr userDrawn="1"/>
        </p:nvGrpSpPr>
        <p:grpSpPr>
          <a:xfrm>
            <a:off x="2240900" y="1074293"/>
            <a:ext cx="8423989" cy="45719"/>
            <a:chOff x="247135" y="747537"/>
            <a:chExt cx="7745928" cy="45719"/>
          </a:xfrm>
        </p:grpSpPr>
        <p:cxnSp>
          <p:nvCxnSpPr>
            <p:cNvPr id="29" name="直接连接符 53">
              <a:extLst>
                <a:ext uri="{FF2B5EF4-FFF2-40B4-BE49-F238E27FC236}">
                  <a16:creationId xmlns:a16="http://schemas.microsoft.com/office/drawing/2014/main" id="{B053A146-582A-71D3-AC9C-0F6B87958EED}"/>
                </a:ext>
              </a:extLst>
            </p:cNvPr>
            <p:cNvCxnSpPr/>
            <p:nvPr/>
          </p:nvCxnSpPr>
          <p:spPr>
            <a:xfrm flipH="1">
              <a:off x="247135" y="770396"/>
              <a:ext cx="7745928" cy="0"/>
            </a:xfrm>
            <a:prstGeom prst="line">
              <a:avLst/>
            </a:prstGeom>
            <a:ln>
              <a:solidFill>
                <a:srgbClr val="457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93B69D5-9CAB-43F7-C335-9A1C5FF18635}"/>
                </a:ext>
              </a:extLst>
            </p:cNvPr>
            <p:cNvSpPr/>
            <p:nvPr/>
          </p:nvSpPr>
          <p:spPr>
            <a:xfrm>
              <a:off x="247135" y="747537"/>
              <a:ext cx="3123921" cy="45719"/>
            </a:xfrm>
            <a:prstGeom prst="rect">
              <a:avLst/>
            </a:prstGeom>
            <a:ln>
              <a:solidFill>
                <a:srgbClr val="4571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35" name="文本占位符 24">
            <a:extLst>
              <a:ext uri="{FF2B5EF4-FFF2-40B4-BE49-F238E27FC236}">
                <a16:creationId xmlns:a16="http://schemas.microsoft.com/office/drawing/2014/main" id="{28073C6F-85F3-C389-FD9A-6AB88A5360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15045" y="388681"/>
            <a:ext cx="8020638" cy="583059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lang="zh-CN" altLang="en-US" sz="3600" b="1" i="0" kern="1200" baseline="0" dirty="0">
                <a:solidFill>
                  <a:srgbClr val="4372C4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1pPr>
          </a:lstStyle>
          <a:p>
            <a:pPr marL="0" lvl="0" algn="l" defTabSz="609585" rtl="0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dirty="0"/>
              <a:t>青海师范大学物理与电子信息工程学院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2D4BA123-F0C1-3500-C555-AEBF9CD847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50432" y="93062"/>
            <a:ext cx="1236033" cy="1174293"/>
          </a:xfrm>
          <a:prstGeom prst="rect">
            <a:avLst/>
          </a:prstGeom>
        </p:spPr>
      </p:pic>
      <p:pic>
        <p:nvPicPr>
          <p:cNvPr id="37" name="Picture 56">
            <a:extLst>
              <a:ext uri="{FF2B5EF4-FFF2-40B4-BE49-F238E27FC236}">
                <a16:creationId xmlns:a16="http://schemas.microsoft.com/office/drawing/2014/main" id="{EAF5AC03-F04D-74BA-6861-894EB13A667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3620" r="3620"/>
          <a:stretch/>
        </p:blipFill>
        <p:spPr>
          <a:xfrm>
            <a:off x="9219815" y="202332"/>
            <a:ext cx="2972185" cy="602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24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工作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占位符 24">
            <a:extLst>
              <a:ext uri="{FF2B5EF4-FFF2-40B4-BE49-F238E27FC236}">
                <a16:creationId xmlns:a16="http://schemas.microsoft.com/office/drawing/2014/main" id="{CF1F112C-984B-661B-2C10-B4754DC57B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15045" y="388681"/>
            <a:ext cx="8020638" cy="583059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lang="zh-CN" altLang="en-US" sz="3600" b="1" i="0" kern="1200" baseline="0" dirty="0">
                <a:solidFill>
                  <a:srgbClr val="4372C4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1pPr>
          </a:lstStyle>
          <a:p>
            <a:pPr marL="0" lvl="0" algn="l" defTabSz="609585" rtl="0" eaLnBrk="1" fontAlgn="base" latinLnBrk="0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dirty="0"/>
              <a:t>青海师范大学物理与电子信息工程学院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43FFC02-37A3-3F44-A14F-2E78EB34872F}"/>
              </a:ext>
            </a:extLst>
          </p:cNvPr>
          <p:cNvSpPr/>
          <p:nvPr userDrawn="1"/>
        </p:nvSpPr>
        <p:spPr>
          <a:xfrm>
            <a:off x="-22073" y="0"/>
            <a:ext cx="198104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C9B7E63C-3119-2C4D-A87C-713BA4CDA80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71824671"/>
              </p:ext>
            </p:extLst>
          </p:nvPr>
        </p:nvGraphicFramePr>
        <p:xfrm>
          <a:off x="-11035" y="1353710"/>
          <a:ext cx="1970006" cy="440876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70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研究背景</a:t>
                      </a:r>
                      <a:endParaRPr lang="en-US" altLang="zh-CN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algn="ctr"/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与系统简介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OpenCV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与疲劳检测算法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硬件设计与预警功能实现</a:t>
                      </a:r>
                      <a:endParaRPr lang="en-US" altLang="zh-CN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5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实验与成果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682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工作总结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7" name="组合 16">
            <a:extLst>
              <a:ext uri="{FF2B5EF4-FFF2-40B4-BE49-F238E27FC236}">
                <a16:creationId xmlns:a16="http://schemas.microsoft.com/office/drawing/2014/main" id="{0D179E0B-B124-1B46-AF59-6C2715E4DFF6}"/>
              </a:ext>
            </a:extLst>
          </p:cNvPr>
          <p:cNvGrpSpPr/>
          <p:nvPr userDrawn="1"/>
        </p:nvGrpSpPr>
        <p:grpSpPr>
          <a:xfrm>
            <a:off x="-22073" y="4877666"/>
            <a:ext cx="1981044" cy="884807"/>
            <a:chOff x="0" y="1272662"/>
            <a:chExt cx="1691680" cy="788186"/>
          </a:xfrm>
          <a:gradFill>
            <a:gsLst>
              <a:gs pos="100000">
                <a:srgbClr val="4A82E1"/>
              </a:gs>
              <a:gs pos="0">
                <a:srgbClr val="3F70C4"/>
              </a:gs>
            </a:gsLst>
            <a:lin ang="0" scaled="1"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FA9424E-59BC-EF44-94AA-84F4BD8EADD2}"/>
                </a:ext>
              </a:extLst>
            </p:cNvPr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总结与展望</a:t>
              </a:r>
            </a:p>
          </p:txBody>
        </p:sp>
        <p:sp>
          <p:nvSpPr>
            <p:cNvPr id="19" name="等腰三角形 11">
              <a:extLst>
                <a:ext uri="{FF2B5EF4-FFF2-40B4-BE49-F238E27FC236}">
                  <a16:creationId xmlns:a16="http://schemas.microsoft.com/office/drawing/2014/main" id="{BBB0834B-7696-B84C-BFEC-76CB9565E20F}"/>
                </a:ext>
              </a:extLst>
            </p:cNvPr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614011A3-C3DD-B24B-B981-239259FB5026}"/>
              </a:ext>
            </a:extLst>
          </p:cNvPr>
          <p:cNvSpPr/>
          <p:nvPr userDrawn="1"/>
        </p:nvSpPr>
        <p:spPr>
          <a:xfrm>
            <a:off x="0" y="6435969"/>
            <a:ext cx="12191999" cy="42202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B7254BF-BA23-0441-A300-C7A701073B41}"/>
              </a:ext>
            </a:extLst>
          </p:cNvPr>
          <p:cNvSpPr/>
          <p:nvPr userDrawn="1"/>
        </p:nvSpPr>
        <p:spPr>
          <a:xfrm>
            <a:off x="112822" y="6530593"/>
            <a:ext cx="3856892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400" b="0" kern="22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基于树莓派与</a:t>
            </a:r>
            <a:r>
              <a:rPr lang="en-US" altLang="zh-CN" sz="1400" b="0" kern="22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OpenCV</a:t>
            </a:r>
            <a:r>
              <a:rPr lang="zh-CN" altLang="zh-CN" sz="1400" b="0" kern="22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的驾驶员疲劳检测系统</a:t>
            </a:r>
            <a:endParaRPr lang="zh-CN" altLang="zh-CN" sz="1400" b="1" kern="22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等腰三角形 9">
            <a:extLst>
              <a:ext uri="{FF2B5EF4-FFF2-40B4-BE49-F238E27FC236}">
                <a16:creationId xmlns:a16="http://schemas.microsoft.com/office/drawing/2014/main" id="{E37E7650-2C36-C54E-B119-DF6D0AF034DD}"/>
              </a:ext>
            </a:extLst>
          </p:cNvPr>
          <p:cNvSpPr/>
          <p:nvPr userDrawn="1"/>
        </p:nvSpPr>
        <p:spPr>
          <a:xfrm rot="16200000">
            <a:off x="1813599" y="5253260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0E92419-20E3-7A4D-9288-A4741342EF44}"/>
              </a:ext>
            </a:extLst>
          </p:cNvPr>
          <p:cNvSpPr/>
          <p:nvPr userDrawn="1"/>
        </p:nvSpPr>
        <p:spPr>
          <a:xfrm>
            <a:off x="9750790" y="6519075"/>
            <a:ext cx="1981044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400" b="0" i="0" kern="1200" spc="130" baseline="0" noProof="0" dirty="0">
                <a:solidFill>
                  <a:srgbClr val="FFFFFF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rPr>
              <a:t>本科毕业设计 许超</a:t>
            </a:r>
            <a:endParaRPr lang="en-US" altLang="zh-CN" sz="1400" b="0" i="0" kern="1200" spc="130" baseline="0" noProof="0" dirty="0">
              <a:solidFill>
                <a:srgbClr val="FFFFFF"/>
              </a:solidFill>
              <a:effectLst/>
              <a:latin typeface="Microsoft YaHei Light" panose="020B0503020204020204" pitchFamily="34" charset="-122"/>
              <a:ea typeface="Microsoft YaHei Light" panose="020B0503020204020204" pitchFamily="34" charset="-122"/>
              <a:cs typeface="+mn-cs"/>
            </a:endParaRPr>
          </a:p>
        </p:txBody>
      </p:sp>
      <p:sp>
        <p:nvSpPr>
          <p:cNvPr id="23" name="五边形 22">
            <a:extLst>
              <a:ext uri="{FF2B5EF4-FFF2-40B4-BE49-F238E27FC236}">
                <a16:creationId xmlns:a16="http://schemas.microsoft.com/office/drawing/2014/main" id="{9AE27D47-F0F9-E14D-B480-C3ACB370CA94}"/>
              </a:ext>
            </a:extLst>
          </p:cNvPr>
          <p:cNvSpPr/>
          <p:nvPr userDrawn="1"/>
        </p:nvSpPr>
        <p:spPr>
          <a:xfrm flipH="1">
            <a:off x="11416673" y="5802370"/>
            <a:ext cx="775326" cy="504056"/>
          </a:xfrm>
          <a:prstGeom prst="homePlate">
            <a:avLst/>
          </a:prstGeom>
          <a:gradFill flip="none" rotWithShape="1">
            <a:gsLst>
              <a:gs pos="0">
                <a:srgbClr val="33599E"/>
              </a:gs>
              <a:gs pos="99000">
                <a:srgbClr val="2E5697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E0591E3F-B6CA-EFED-0C2E-495DA75BE0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429" r="1429"/>
          <a:stretch/>
        </p:blipFill>
        <p:spPr>
          <a:xfrm>
            <a:off x="11717553" y="6403435"/>
            <a:ext cx="469687" cy="483502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20F98B66-4011-5BC3-F761-71D17CC528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50432" y="93062"/>
            <a:ext cx="1236033" cy="1174293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69C87BAA-C1ED-604B-28B7-379C47FFC90A}"/>
              </a:ext>
            </a:extLst>
          </p:cNvPr>
          <p:cNvGrpSpPr/>
          <p:nvPr userDrawn="1"/>
        </p:nvGrpSpPr>
        <p:grpSpPr>
          <a:xfrm>
            <a:off x="2240900" y="1074293"/>
            <a:ext cx="8423989" cy="45719"/>
            <a:chOff x="247135" y="747537"/>
            <a:chExt cx="7745928" cy="45719"/>
          </a:xfrm>
        </p:grpSpPr>
        <p:cxnSp>
          <p:nvCxnSpPr>
            <p:cNvPr id="35" name="直接连接符 53">
              <a:extLst>
                <a:ext uri="{FF2B5EF4-FFF2-40B4-BE49-F238E27FC236}">
                  <a16:creationId xmlns:a16="http://schemas.microsoft.com/office/drawing/2014/main" id="{B727EAAB-FD89-0253-2075-105C7B9B6F8E}"/>
                </a:ext>
              </a:extLst>
            </p:cNvPr>
            <p:cNvCxnSpPr/>
            <p:nvPr/>
          </p:nvCxnSpPr>
          <p:spPr>
            <a:xfrm flipH="1">
              <a:off x="247135" y="770396"/>
              <a:ext cx="7745928" cy="0"/>
            </a:xfrm>
            <a:prstGeom prst="line">
              <a:avLst/>
            </a:prstGeom>
            <a:ln>
              <a:solidFill>
                <a:srgbClr val="4571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C863AACE-57C1-9D7F-CC5C-0CBA178F06CE}"/>
                </a:ext>
              </a:extLst>
            </p:cNvPr>
            <p:cNvSpPr/>
            <p:nvPr/>
          </p:nvSpPr>
          <p:spPr>
            <a:xfrm>
              <a:off x="247135" y="747537"/>
              <a:ext cx="3123921" cy="45719"/>
            </a:xfrm>
            <a:prstGeom prst="rect">
              <a:avLst/>
            </a:prstGeom>
            <a:ln>
              <a:solidFill>
                <a:srgbClr val="4571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pic>
        <p:nvPicPr>
          <p:cNvPr id="37" name="Picture 56">
            <a:extLst>
              <a:ext uri="{FF2B5EF4-FFF2-40B4-BE49-F238E27FC236}">
                <a16:creationId xmlns:a16="http://schemas.microsoft.com/office/drawing/2014/main" id="{81C27E78-A624-E453-66A6-48E938C15BC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3620" r="3620"/>
          <a:stretch/>
        </p:blipFill>
        <p:spPr>
          <a:xfrm>
            <a:off x="9219815" y="202332"/>
            <a:ext cx="2972185" cy="602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01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于模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2B3676F-A4E5-4243-BC21-29B189A7FD1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7185" y="214048"/>
            <a:ext cx="1807873" cy="4046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lang="zh-CN" altLang="en-US" sz="2000" b="1" kern="1200" spc="110" noProof="0" dirty="0" smtClean="0"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i="0" u="none" strike="noStrike" kern="1200" cap="none" spc="110" normalizeH="0" baseline="0" noProof="0" dirty="0">
                <a:ln>
                  <a:noFill/>
                </a:ln>
                <a:solidFill>
                  <a:srgbClr val="005BAC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资源和示例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0597AE-10AB-7890-3578-12C4C074CD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0107" y="40272"/>
            <a:ext cx="805593" cy="76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71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0529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  <p:sldLayoutId id="2147483655" r:id="rId4"/>
    <p:sldLayoutId id="2147483659" r:id="rId5"/>
    <p:sldLayoutId id="2147483656" r:id="rId6"/>
    <p:sldLayoutId id="2147483657" r:id="rId7"/>
    <p:sldLayoutId id="2147483658" r:id="rId8"/>
    <p:sldLayoutId id="2147483660" r:id="rId9"/>
    <p:sldLayoutId id="2147483661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B40CB50-82ED-9D47-B265-A43FD755B3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18198" y="4460684"/>
            <a:ext cx="9755598" cy="590550"/>
          </a:xfrm>
        </p:spPr>
        <p:txBody>
          <a:bodyPr/>
          <a:lstStyle/>
          <a:p>
            <a:r>
              <a:rPr lang="zh-CN" altLang="zh-CN" b="0" kern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基于树莓派与</a:t>
            </a:r>
            <a:r>
              <a:rPr lang="en-US" altLang="zh-CN" b="0" kern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OpenCV</a:t>
            </a:r>
            <a:r>
              <a:rPr lang="zh-CN" altLang="zh-CN" b="0" kern="2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的驾驶员疲劳检测系统</a:t>
            </a:r>
            <a:endParaRPr lang="zh-CN" altLang="zh-CN" b="1" kern="2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36FDC4-CEC4-1B4F-889E-BE578FF199E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kumimoji="1" lang="en-US" altLang="zh-CN" dirty="0"/>
              <a:t>Driver fatigue detection system based on Raspberry Pi and OpenCV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E4E838D-7233-384F-91DD-D0A9854AA60D}"/>
              </a:ext>
            </a:extLst>
          </p:cNvPr>
          <p:cNvSpPr/>
          <p:nvPr/>
        </p:nvSpPr>
        <p:spPr>
          <a:xfrm>
            <a:off x="2063673" y="6263191"/>
            <a:ext cx="8064649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400" b="0" i="0" kern="1200" spc="140" baseline="0" noProof="0" dirty="0">
                <a:solidFill>
                  <a:srgbClr val="4571C4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+mn-cs"/>
              </a:rPr>
              <a:t>答辩人</a:t>
            </a:r>
            <a:r>
              <a:rPr kumimoji="1" lang="en-US" altLang="zh-CN" sz="1400" b="0" i="0" kern="1200" spc="140" baseline="0" noProof="0" dirty="0">
                <a:solidFill>
                  <a:srgbClr val="4571C4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+mn-cs"/>
              </a:rPr>
              <a:t>: </a:t>
            </a:r>
            <a:r>
              <a:rPr kumimoji="1" lang="zh-CN" altLang="en-US" sz="1400" b="0" i="0" kern="1200" spc="140" baseline="0" noProof="0" dirty="0">
                <a:solidFill>
                  <a:srgbClr val="4571C4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+mn-cs"/>
              </a:rPr>
              <a:t>许超    学号</a:t>
            </a:r>
            <a:r>
              <a:rPr kumimoji="1" lang="en-US" altLang="zh-CN" sz="1400" b="0" i="0" kern="1200" spc="140" baseline="0" noProof="0" dirty="0">
                <a:solidFill>
                  <a:srgbClr val="4571C4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+mn-cs"/>
              </a:rPr>
              <a:t>: 20183911436    </a:t>
            </a:r>
            <a:r>
              <a:rPr kumimoji="1" lang="zh-CN" altLang="en-US" sz="1400" spc="140" dirty="0">
                <a:solidFill>
                  <a:srgbClr val="4571C4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专业</a:t>
            </a:r>
            <a:r>
              <a:rPr kumimoji="1" lang="en-US" altLang="zh-CN" sz="1400" b="0" i="0" kern="1200" spc="140" baseline="0" noProof="0" dirty="0">
                <a:solidFill>
                  <a:srgbClr val="4571C4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+mn-cs"/>
              </a:rPr>
              <a:t>: </a:t>
            </a:r>
            <a:r>
              <a:rPr kumimoji="1" lang="zh-CN" altLang="en-US" sz="1400" spc="140" dirty="0">
                <a:solidFill>
                  <a:srgbClr val="4571C4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电子信息工程    </a:t>
            </a:r>
            <a:r>
              <a:rPr kumimoji="1" lang="zh-CN" altLang="en-US" sz="1400" b="0" i="0" kern="1200" spc="140" baseline="0" noProof="0" dirty="0">
                <a:solidFill>
                  <a:srgbClr val="4571C4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+mn-cs"/>
              </a:rPr>
              <a:t>指导老师</a:t>
            </a:r>
            <a:r>
              <a:rPr kumimoji="1" lang="en-US" altLang="zh-CN" sz="1400" b="0" i="0" kern="1200" spc="140" baseline="0" noProof="0" dirty="0">
                <a:solidFill>
                  <a:srgbClr val="4571C4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+mn-cs"/>
              </a:rPr>
              <a:t>: </a:t>
            </a:r>
            <a:r>
              <a:rPr kumimoji="1" lang="zh-CN" altLang="en-US" sz="1400" spc="140" dirty="0">
                <a:solidFill>
                  <a:srgbClr val="4571C4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张悦</a:t>
            </a:r>
            <a:endParaRPr kumimoji="1" lang="zh-CN" altLang="en-US" sz="1400" b="0" i="0" kern="1200" spc="140" baseline="0" noProof="0" dirty="0">
              <a:solidFill>
                <a:srgbClr val="4571C4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9574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8BFC6A29-81D6-F7EA-A052-EDC083462A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15045" y="388681"/>
            <a:ext cx="8020638" cy="583059"/>
          </a:xfrm>
        </p:spPr>
        <p:txBody>
          <a:bodyPr/>
          <a:lstStyle/>
          <a:p>
            <a:r>
              <a:rPr kumimoji="1" lang="zh-CN" altLang="en-US" dirty="0"/>
              <a:t>青海师范大学物理与电子信息工程学院</a:t>
            </a:r>
          </a:p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3B7A2F2-38D5-AC4D-EAA9-0805AA91DB36}"/>
              </a:ext>
            </a:extLst>
          </p:cNvPr>
          <p:cNvSpPr txBox="1"/>
          <p:nvPr/>
        </p:nvSpPr>
        <p:spPr>
          <a:xfrm>
            <a:off x="2215045" y="1286909"/>
            <a:ext cx="3441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rgbClr val="4A82E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系统硬件连接原理图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2670A8-FBDD-9FEF-3F6D-E679FBAD27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" b="53"/>
          <a:stretch/>
        </p:blipFill>
        <p:spPr>
          <a:xfrm>
            <a:off x="1847655" y="1286909"/>
            <a:ext cx="9981278" cy="529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80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8BFC6A29-81D6-F7EA-A052-EDC083462A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15045" y="388681"/>
            <a:ext cx="8020638" cy="583059"/>
          </a:xfrm>
        </p:spPr>
        <p:txBody>
          <a:bodyPr/>
          <a:lstStyle/>
          <a:p>
            <a:r>
              <a:rPr kumimoji="1" lang="zh-CN" altLang="en-US" dirty="0"/>
              <a:t>青海师范大学物理与电子信息工程学院</a:t>
            </a:r>
          </a:p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A8AA58-28BD-F605-F5BE-373C89C1B9DA}"/>
              </a:ext>
            </a:extLst>
          </p:cNvPr>
          <p:cNvSpPr txBox="1"/>
          <p:nvPr/>
        </p:nvSpPr>
        <p:spPr>
          <a:xfrm>
            <a:off x="2215045" y="1286909"/>
            <a:ext cx="2394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rgbClr val="4A82E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预警功能实现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E9BF95-A107-456D-B2F0-1045D7EF98E2}"/>
              </a:ext>
            </a:extLst>
          </p:cNvPr>
          <p:cNvSpPr txBox="1"/>
          <p:nvPr/>
        </p:nvSpPr>
        <p:spPr>
          <a:xfrm>
            <a:off x="2215044" y="1928868"/>
            <a:ext cx="947419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/>
            <a:r>
              <a:rPr lang="zh-CN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设置眼睛长宽比阈值：</a:t>
            </a:r>
            <a:r>
              <a:rPr lang="en-US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EYE_AR_THRESH = 0.25</a:t>
            </a:r>
            <a:r>
              <a:rPr lang="zh-CN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，设置连续帧帧数以判断闭眼时间阈值：</a:t>
            </a:r>
            <a:r>
              <a:rPr lang="en-US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EYE_AR_CONSEC_FRAME = 10</a:t>
            </a:r>
            <a:r>
              <a:rPr lang="zh-CN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，实时检测驾驶员眼部长宽比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r>
              <a:rPr lang="zh-CN" altLang="zh-CN" sz="2000" kern="100" dirty="0">
                <a:solidFill>
                  <a:srgbClr val="4A81E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当小于</a:t>
            </a:r>
            <a:r>
              <a:rPr lang="en-US" altLang="zh-CN" sz="2000" kern="100" dirty="0">
                <a:solidFill>
                  <a:srgbClr val="4A81E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EYE_AR_THRESH</a:t>
            </a:r>
            <a:r>
              <a:rPr lang="zh-CN" altLang="zh-CN" sz="2000" kern="100" dirty="0">
                <a:solidFill>
                  <a:srgbClr val="4A81E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并持续了</a:t>
            </a:r>
            <a:r>
              <a:rPr lang="en-US" altLang="zh-CN" sz="2000" kern="100" dirty="0">
                <a:solidFill>
                  <a:srgbClr val="4A81E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EYE_AR_CONSEC_FRAME</a:t>
            </a:r>
            <a:r>
              <a:rPr lang="zh-CN" altLang="zh-CN" sz="2000" kern="100" dirty="0">
                <a:solidFill>
                  <a:srgbClr val="4A81E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的帧数时，系统判定驾驶员疲劳并触发语音提示</a:t>
            </a:r>
            <a:r>
              <a:rPr lang="zh-CN" altLang="en-US" sz="2000" kern="100" dirty="0">
                <a:solidFill>
                  <a:srgbClr val="4A81E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000" kern="100" dirty="0">
              <a:solidFill>
                <a:srgbClr val="4A81E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360000"/>
            <a:endParaRPr lang="en-US" altLang="zh-CN" sz="2000" kern="100" dirty="0">
              <a:solidFill>
                <a:srgbClr val="4A81E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360000"/>
            <a:r>
              <a:rPr lang="zh-CN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设置嘴部长宽比阈值：</a:t>
            </a:r>
            <a:r>
              <a:rPr lang="en-US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YAWN_THRESH = 25</a:t>
            </a:r>
            <a:r>
              <a:rPr lang="zh-CN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zh-CN" sz="2000" kern="100" dirty="0">
                <a:solidFill>
                  <a:srgbClr val="4A81E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当驾驶员嘴部</a:t>
            </a:r>
            <a:r>
              <a:rPr lang="en-US" altLang="zh-CN" sz="2000" kern="100" dirty="0">
                <a:solidFill>
                  <a:srgbClr val="4A81E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YAWN</a:t>
            </a:r>
            <a:r>
              <a:rPr lang="zh-CN" altLang="zh-CN" sz="2000" kern="100" dirty="0">
                <a:solidFill>
                  <a:srgbClr val="4A81E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值大于</a:t>
            </a:r>
            <a:r>
              <a:rPr lang="en-US" altLang="zh-CN" sz="2000" kern="100" dirty="0">
                <a:solidFill>
                  <a:srgbClr val="4A81E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YAWN_THRESH</a:t>
            </a:r>
            <a:r>
              <a:rPr lang="zh-CN" altLang="zh-CN" sz="2000" kern="100" dirty="0">
                <a:solidFill>
                  <a:srgbClr val="4A81E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时，系统判定驾驶员已疲劳并触发语音提醒</a:t>
            </a:r>
            <a:r>
              <a:rPr lang="zh-CN" altLang="en-US" sz="2000" kern="100" dirty="0">
                <a:solidFill>
                  <a:srgbClr val="4A81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000" kern="100" dirty="0">
              <a:solidFill>
                <a:srgbClr val="4A81E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360000"/>
            <a:endParaRPr lang="en-US" altLang="zh-CN" sz="2000" kern="100" dirty="0">
              <a:solidFill>
                <a:srgbClr val="4A81E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360000"/>
            <a:r>
              <a:rPr lang="zh-CN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特别地当一段时间内检测到驾驶员</a:t>
            </a:r>
            <a:r>
              <a:rPr lang="zh-CN" altLang="zh-CN" sz="2000" kern="100" dirty="0">
                <a:solidFill>
                  <a:srgbClr val="4A81E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打哈欠频次过高时</a:t>
            </a:r>
            <a:r>
              <a:rPr lang="zh-CN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，将触发汽车危险警报灯，灯组将随时钟振荡频率闪烁，以此来对周边车辆起到警示作用。</a:t>
            </a:r>
          </a:p>
          <a:p>
            <a:pPr indent="360000"/>
            <a:endParaRPr kumimoji="1" lang="zh-CN" altLang="en-US" sz="2000" spc="11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6769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DD36B8F-1EFE-DE45-899B-DA6169BAA3A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647763" y="2309566"/>
            <a:ext cx="4588058" cy="788475"/>
          </a:xfrm>
        </p:spPr>
        <p:txBody>
          <a:bodyPr/>
          <a:lstStyle/>
          <a:p>
            <a:r>
              <a:rPr kumimoji="1" lang="zh-CN" altLang="en-US" dirty="0"/>
              <a:t>实验与成果</a:t>
            </a:r>
            <a:endParaRPr kumimoji="1"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B9ECBD-C033-324B-A57B-56A675223DA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647763" y="3544220"/>
            <a:ext cx="4937651" cy="999500"/>
          </a:xfrm>
        </p:spPr>
        <p:txBody>
          <a:bodyPr/>
          <a:lstStyle/>
          <a:p>
            <a:r>
              <a:rPr kumimoji="1" lang="zh-CN" altLang="en-US" dirty="0"/>
              <a:t>实验设计</a:t>
            </a:r>
            <a:endParaRPr kumimoji="1" lang="en-US" altLang="zh-CN" dirty="0"/>
          </a:p>
          <a:p>
            <a:r>
              <a:rPr kumimoji="1" lang="zh-CN" altLang="en-US" dirty="0"/>
              <a:t>成果</a:t>
            </a:r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D248BD6-1E25-DA45-A8FF-54B5410F7D23}"/>
              </a:ext>
            </a:extLst>
          </p:cNvPr>
          <p:cNvSpPr txBox="1"/>
          <p:nvPr/>
        </p:nvSpPr>
        <p:spPr>
          <a:xfrm>
            <a:off x="1147064" y="1594240"/>
            <a:ext cx="3718849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900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</a:rPr>
              <a:t>04</a:t>
            </a:r>
            <a:endParaRPr lang="zh-CN" altLang="en-US" sz="23900" spc="300" dirty="0">
              <a:gradFill>
                <a:gsLst>
                  <a:gs pos="0">
                    <a:schemeClr val="accent1"/>
                  </a:gs>
                  <a:gs pos="90000">
                    <a:schemeClr val="accent1">
                      <a:alpha val="0"/>
                    </a:schemeClr>
                  </a:gs>
                </a:gsLst>
                <a:lin ang="5400000" scaled="1"/>
              </a:gra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197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F4C0AB5C-E24E-783A-43E0-40E36D78BB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15045" y="388681"/>
            <a:ext cx="8020638" cy="583059"/>
          </a:xfrm>
        </p:spPr>
        <p:txBody>
          <a:bodyPr/>
          <a:lstStyle/>
          <a:p>
            <a:r>
              <a:rPr kumimoji="1" lang="zh-CN" altLang="en-US" dirty="0"/>
              <a:t>青海师范大学物理与电子信息工程学院</a:t>
            </a:r>
          </a:p>
          <a:p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C187619-9DC3-8D62-E014-2D447F6C9B21}"/>
              </a:ext>
            </a:extLst>
          </p:cNvPr>
          <p:cNvSpPr txBox="1"/>
          <p:nvPr/>
        </p:nvSpPr>
        <p:spPr>
          <a:xfrm>
            <a:off x="2347020" y="3020793"/>
            <a:ext cx="1159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200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     </a:t>
            </a:r>
            <a:r>
              <a:rPr kumimoji="1" lang="zh-CN" altLang="en-US" sz="1200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距离</a:t>
            </a:r>
            <a:r>
              <a:rPr kumimoji="1" lang="en-US" altLang="zh-CN" sz="1200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cm</a:t>
            </a:r>
          </a:p>
          <a:p>
            <a:pPr algn="l"/>
            <a:endParaRPr kumimoji="1" lang="en-US" altLang="zh-CN" sz="1200" spc="11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r>
              <a:rPr kumimoji="1" lang="zh-CN" altLang="en-US" sz="1200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光照</a:t>
            </a:r>
            <a:r>
              <a:rPr kumimoji="1" lang="en-US" altLang="zh-CN" sz="1200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lux</a:t>
            </a:r>
            <a:endParaRPr kumimoji="1" lang="zh-CN" altLang="en-US" sz="1200" spc="11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671B8F2-10C5-801F-6AD3-29ABA3926506}"/>
              </a:ext>
            </a:extLst>
          </p:cNvPr>
          <p:cNvSpPr txBox="1"/>
          <p:nvPr/>
        </p:nvSpPr>
        <p:spPr>
          <a:xfrm>
            <a:off x="7353245" y="3059609"/>
            <a:ext cx="1159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200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     </a:t>
            </a:r>
            <a:r>
              <a:rPr kumimoji="1" lang="zh-CN" altLang="en-US" sz="1200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距离</a:t>
            </a:r>
            <a:r>
              <a:rPr kumimoji="1" lang="en-US" altLang="zh-CN" sz="1200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cm</a:t>
            </a:r>
          </a:p>
          <a:p>
            <a:pPr algn="l"/>
            <a:endParaRPr kumimoji="1" lang="en-US" altLang="zh-CN" sz="1200" spc="11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r>
              <a:rPr kumimoji="1" lang="zh-CN" altLang="en-US" sz="1200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光照</a:t>
            </a:r>
            <a:r>
              <a:rPr kumimoji="1" lang="en-US" altLang="zh-CN" sz="1200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lux</a:t>
            </a:r>
            <a:endParaRPr kumimoji="1" lang="zh-CN" altLang="en-US" sz="1200" spc="11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5" name="xch毕设视频">
            <a:hlinkClick r:id="" action="ppaction://media"/>
            <a:extLst>
              <a:ext uri="{FF2B5EF4-FFF2-40B4-BE49-F238E27FC236}">
                <a16:creationId xmlns:a16="http://schemas.microsoft.com/office/drawing/2014/main" id="{9EEC8560-235E-672A-2B0B-1CB6027A4E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15045" y="2057590"/>
            <a:ext cx="6834687" cy="385109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63AD432-F6ED-9122-CF3F-33FCD83F5E26}"/>
              </a:ext>
            </a:extLst>
          </p:cNvPr>
          <p:cNvSpPr txBox="1"/>
          <p:nvPr/>
        </p:nvSpPr>
        <p:spPr>
          <a:xfrm>
            <a:off x="2215045" y="1286909"/>
            <a:ext cx="2394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rgbClr val="4A82E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实物功能演示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CFD1DA-B245-717B-E8AC-768B4227F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863" y="1286909"/>
            <a:ext cx="2639920" cy="22156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5202596-9CA7-DD85-66C1-756C9E8002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2863" y="3570284"/>
            <a:ext cx="2594406" cy="216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81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F4C0AB5C-E24E-783A-43E0-40E36D78BB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15045" y="388681"/>
            <a:ext cx="8020638" cy="583059"/>
          </a:xfrm>
        </p:spPr>
        <p:txBody>
          <a:bodyPr/>
          <a:lstStyle/>
          <a:p>
            <a:r>
              <a:rPr kumimoji="1" lang="zh-CN" altLang="en-US" dirty="0"/>
              <a:t>青海师范大学物理与电子信息工程学院</a:t>
            </a:r>
          </a:p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90568C6-1AD8-F49D-91E6-D8D7906E09B2}"/>
              </a:ext>
            </a:extLst>
          </p:cNvPr>
          <p:cNvSpPr txBox="1"/>
          <p:nvPr/>
        </p:nvSpPr>
        <p:spPr>
          <a:xfrm>
            <a:off x="2243718" y="1505821"/>
            <a:ext cx="94741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/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在系统测试项目中，影响检测准确率的因素有人脸与摄像头的</a:t>
            </a:r>
            <a:r>
              <a:rPr lang="zh-CN" altLang="zh-CN" sz="2000" b="1" kern="100" dirty="0">
                <a:solidFill>
                  <a:srgbClr val="4A81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距离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zh-CN" sz="2000" b="1" kern="100" dirty="0">
                <a:solidFill>
                  <a:srgbClr val="4A81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光照强度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以及驾驶员</a:t>
            </a:r>
            <a:r>
              <a:rPr lang="zh-CN" altLang="zh-CN" sz="2000" b="1" kern="100" dirty="0">
                <a:solidFill>
                  <a:srgbClr val="4A81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是否佩戴眼镜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，实验通过控制变量实验结果如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下：</a:t>
            </a:r>
            <a:endParaRPr lang="zh-CN" altLang="zh-CN" sz="20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DDF8462-037B-7627-B766-51F8EE2B00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397690"/>
              </p:ext>
            </p:extLst>
          </p:nvPr>
        </p:nvGraphicFramePr>
        <p:xfrm>
          <a:off x="2347021" y="3020793"/>
          <a:ext cx="4581682" cy="19474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45186">
                  <a:extLst>
                    <a:ext uri="{9D8B030D-6E8A-4147-A177-3AD203B41FA5}">
                      <a16:colId xmlns:a16="http://schemas.microsoft.com/office/drawing/2014/main" val="3501679165"/>
                    </a:ext>
                  </a:extLst>
                </a:gridCol>
                <a:gridCol w="1145186">
                  <a:extLst>
                    <a:ext uri="{9D8B030D-6E8A-4147-A177-3AD203B41FA5}">
                      <a16:colId xmlns:a16="http://schemas.microsoft.com/office/drawing/2014/main" val="693270354"/>
                    </a:ext>
                  </a:extLst>
                </a:gridCol>
                <a:gridCol w="1145655">
                  <a:extLst>
                    <a:ext uri="{9D8B030D-6E8A-4147-A177-3AD203B41FA5}">
                      <a16:colId xmlns:a16="http://schemas.microsoft.com/office/drawing/2014/main" val="1623334044"/>
                    </a:ext>
                  </a:extLst>
                </a:gridCol>
                <a:gridCol w="1145655">
                  <a:extLst>
                    <a:ext uri="{9D8B030D-6E8A-4147-A177-3AD203B41FA5}">
                      <a16:colId xmlns:a16="http://schemas.microsoft.com/office/drawing/2014/main" val="3158447134"/>
                    </a:ext>
                  </a:extLst>
                </a:gridCol>
              </a:tblGrid>
              <a:tr h="714194">
                <a:tc>
                  <a:txBody>
                    <a:bodyPr/>
                    <a:lstStyle/>
                    <a:p>
                      <a:pPr indent="762000" algn="l">
                        <a:lnSpc>
                          <a:spcPct val="150000"/>
                        </a:lnSpc>
                        <a:tabLst>
                          <a:tab pos="1215390" algn="r"/>
                        </a:tabLst>
                      </a:pP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0-50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50-100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100-150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96081370"/>
                  </a:ext>
                </a:extLst>
              </a:tr>
              <a:tr h="400669"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10-40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50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60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80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2931220"/>
                  </a:ext>
                </a:extLst>
              </a:tr>
              <a:tr h="400669"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40-80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80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90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90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0984445"/>
                  </a:ext>
                </a:extLst>
              </a:tr>
              <a:tr h="431906"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80-120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70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80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90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27282155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0D7270CD-5605-08CE-A75E-440505B0B96D}"/>
              </a:ext>
            </a:extLst>
          </p:cNvPr>
          <p:cNvSpPr txBox="1"/>
          <p:nvPr/>
        </p:nvSpPr>
        <p:spPr>
          <a:xfrm>
            <a:off x="7353245" y="2632139"/>
            <a:ext cx="4689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zh-CN" sz="16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光强度与距离影响下的识别准确率</a:t>
            </a:r>
            <a:r>
              <a:rPr lang="en-US" altLang="zh-CN" sz="16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%</a:t>
            </a:r>
            <a:r>
              <a:rPr lang="zh-CN" altLang="zh-CN" sz="16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（佩戴眼镜）</a:t>
            </a:r>
            <a:endParaRPr kumimoji="1" lang="zh-CN" altLang="en-US" spc="11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0C61F181-03F2-5E87-DDDA-DFC9779EDE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383545"/>
              </p:ext>
            </p:extLst>
          </p:nvPr>
        </p:nvGraphicFramePr>
        <p:xfrm>
          <a:off x="7383063" y="3020793"/>
          <a:ext cx="4659878" cy="194743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64730">
                  <a:extLst>
                    <a:ext uri="{9D8B030D-6E8A-4147-A177-3AD203B41FA5}">
                      <a16:colId xmlns:a16="http://schemas.microsoft.com/office/drawing/2014/main" val="1918693527"/>
                    </a:ext>
                  </a:extLst>
                </a:gridCol>
                <a:gridCol w="1164730">
                  <a:extLst>
                    <a:ext uri="{9D8B030D-6E8A-4147-A177-3AD203B41FA5}">
                      <a16:colId xmlns:a16="http://schemas.microsoft.com/office/drawing/2014/main" val="1915427939"/>
                    </a:ext>
                  </a:extLst>
                </a:gridCol>
                <a:gridCol w="1165209">
                  <a:extLst>
                    <a:ext uri="{9D8B030D-6E8A-4147-A177-3AD203B41FA5}">
                      <a16:colId xmlns:a16="http://schemas.microsoft.com/office/drawing/2014/main" val="2972240015"/>
                    </a:ext>
                  </a:extLst>
                </a:gridCol>
                <a:gridCol w="1165209">
                  <a:extLst>
                    <a:ext uri="{9D8B030D-6E8A-4147-A177-3AD203B41FA5}">
                      <a16:colId xmlns:a16="http://schemas.microsoft.com/office/drawing/2014/main" val="3853001881"/>
                    </a:ext>
                  </a:extLst>
                </a:gridCol>
              </a:tblGrid>
              <a:tr h="673176">
                <a:tc>
                  <a:txBody>
                    <a:bodyPr/>
                    <a:lstStyle/>
                    <a:p>
                      <a:pPr indent="762000" algn="l">
                        <a:lnSpc>
                          <a:spcPct val="150000"/>
                        </a:lnSpc>
                        <a:tabLst>
                          <a:tab pos="1215390" algn="r"/>
                        </a:tabLst>
                      </a:pP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0-50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50-100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100-150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9116459"/>
                  </a:ext>
                </a:extLst>
              </a:tr>
              <a:tr h="413792"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10-40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50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50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80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6750195"/>
                  </a:ext>
                </a:extLst>
              </a:tr>
              <a:tr h="413792"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40-80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70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90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80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7416967"/>
                  </a:ext>
                </a:extLst>
              </a:tr>
              <a:tr h="446679"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80-120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60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</a:pPr>
                      <a:r>
                        <a:rPr lang="en-US" sz="1200" kern="100">
                          <a:effectLst/>
                        </a:rPr>
                        <a:t>80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</a:rPr>
                        <a:t>80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53603106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B0A36A30-CCF2-97B6-99CB-2B5E4E7CF546}"/>
              </a:ext>
            </a:extLst>
          </p:cNvPr>
          <p:cNvSpPr txBox="1"/>
          <p:nvPr/>
        </p:nvSpPr>
        <p:spPr>
          <a:xfrm>
            <a:off x="2243718" y="2632139"/>
            <a:ext cx="4788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zh-CN" sz="16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光强度与距离影响下的识别准确率</a:t>
            </a:r>
            <a:r>
              <a:rPr lang="en-US" altLang="zh-CN" sz="16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%</a:t>
            </a:r>
            <a:r>
              <a:rPr lang="zh-CN" altLang="zh-CN" sz="16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（未佩戴眼镜）</a:t>
            </a:r>
            <a:endParaRPr kumimoji="1" lang="zh-CN" altLang="en-US" spc="11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C187619-9DC3-8D62-E014-2D447F6C9B21}"/>
              </a:ext>
            </a:extLst>
          </p:cNvPr>
          <p:cNvSpPr txBox="1"/>
          <p:nvPr/>
        </p:nvSpPr>
        <p:spPr>
          <a:xfrm>
            <a:off x="2347020" y="3020793"/>
            <a:ext cx="1159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200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     </a:t>
            </a:r>
            <a:r>
              <a:rPr kumimoji="1" lang="zh-CN" altLang="en-US" sz="1200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距离</a:t>
            </a:r>
            <a:r>
              <a:rPr kumimoji="1" lang="en-US" altLang="zh-CN" sz="1200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cm</a:t>
            </a:r>
          </a:p>
          <a:p>
            <a:pPr algn="l"/>
            <a:endParaRPr kumimoji="1" lang="en-US" altLang="zh-CN" sz="1200" spc="11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r>
              <a:rPr kumimoji="1" lang="zh-CN" altLang="en-US" sz="1200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光照</a:t>
            </a:r>
            <a:r>
              <a:rPr kumimoji="1" lang="en-US" altLang="zh-CN" sz="1200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lux</a:t>
            </a:r>
            <a:endParaRPr kumimoji="1" lang="zh-CN" altLang="en-US" sz="1200" spc="11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53C56B56-D1FF-ECA3-2AE4-F9BF55F36978}"/>
              </a:ext>
            </a:extLst>
          </p:cNvPr>
          <p:cNvCxnSpPr>
            <a:cxnSpLocks/>
          </p:cNvCxnSpPr>
          <p:nvPr/>
        </p:nvCxnSpPr>
        <p:spPr>
          <a:xfrm>
            <a:off x="2347021" y="3008536"/>
            <a:ext cx="1084336" cy="658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B671B8F2-10C5-801F-6AD3-29ABA3926506}"/>
              </a:ext>
            </a:extLst>
          </p:cNvPr>
          <p:cNvSpPr txBox="1"/>
          <p:nvPr/>
        </p:nvSpPr>
        <p:spPr>
          <a:xfrm>
            <a:off x="7353245" y="3059609"/>
            <a:ext cx="1159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200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     </a:t>
            </a:r>
            <a:r>
              <a:rPr kumimoji="1" lang="zh-CN" altLang="en-US" sz="1200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距离</a:t>
            </a:r>
            <a:r>
              <a:rPr kumimoji="1" lang="en-US" altLang="zh-CN" sz="1200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cm</a:t>
            </a:r>
          </a:p>
          <a:p>
            <a:pPr algn="l"/>
            <a:endParaRPr kumimoji="1" lang="en-US" altLang="zh-CN" sz="1200" spc="11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r>
              <a:rPr kumimoji="1" lang="zh-CN" altLang="en-US" sz="1200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光照</a:t>
            </a:r>
            <a:r>
              <a:rPr kumimoji="1" lang="en-US" altLang="zh-CN" sz="1200" spc="11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lux</a:t>
            </a:r>
            <a:endParaRPr kumimoji="1" lang="zh-CN" altLang="en-US" sz="1200" spc="11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393B55E7-8A25-51E4-A3DB-C3DEA7A6C3F5}"/>
              </a:ext>
            </a:extLst>
          </p:cNvPr>
          <p:cNvCxnSpPr>
            <a:cxnSpLocks/>
          </p:cNvCxnSpPr>
          <p:nvPr/>
        </p:nvCxnSpPr>
        <p:spPr>
          <a:xfrm>
            <a:off x="7355543" y="3059609"/>
            <a:ext cx="1157453" cy="6075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290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DD36B8F-1EFE-DE45-899B-DA6169BAA3A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647763" y="2309566"/>
            <a:ext cx="4588058" cy="788475"/>
          </a:xfrm>
        </p:spPr>
        <p:txBody>
          <a:bodyPr/>
          <a:lstStyle/>
          <a:p>
            <a:r>
              <a:rPr kumimoji="1" lang="zh-CN" altLang="en-US" dirty="0"/>
              <a:t>总结与展望</a:t>
            </a:r>
            <a:endParaRPr kumimoji="1"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B9ECBD-C033-324B-A57B-56A675223DA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647763" y="3544220"/>
            <a:ext cx="4937651" cy="999500"/>
          </a:xfrm>
        </p:spPr>
        <p:txBody>
          <a:bodyPr/>
          <a:lstStyle/>
          <a:p>
            <a:pPr marL="0" indent="0">
              <a:buNone/>
            </a:pPr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D248BD6-1E25-DA45-A8FF-54B5410F7D23}"/>
              </a:ext>
            </a:extLst>
          </p:cNvPr>
          <p:cNvSpPr txBox="1"/>
          <p:nvPr/>
        </p:nvSpPr>
        <p:spPr>
          <a:xfrm>
            <a:off x="1147064" y="1594240"/>
            <a:ext cx="3718849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900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</a:rPr>
              <a:t>05</a:t>
            </a:r>
            <a:endParaRPr lang="zh-CN" altLang="en-US" sz="23900" spc="300" dirty="0">
              <a:gradFill>
                <a:gsLst>
                  <a:gs pos="0">
                    <a:schemeClr val="accent1"/>
                  </a:gs>
                  <a:gs pos="90000">
                    <a:schemeClr val="accent1">
                      <a:alpha val="0"/>
                    </a:schemeClr>
                  </a:gs>
                </a:gsLst>
                <a:lin ang="5400000" scaled="1"/>
              </a:gra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361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D586F90E-5569-C518-416B-096D5B8ED0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15045" y="388681"/>
            <a:ext cx="8020638" cy="583059"/>
          </a:xfrm>
        </p:spPr>
        <p:txBody>
          <a:bodyPr/>
          <a:lstStyle/>
          <a:p>
            <a:r>
              <a:rPr kumimoji="1" lang="zh-CN" altLang="en-US" dirty="0"/>
              <a:t>青海师范大学物理与电子信息工程学院</a:t>
            </a:r>
          </a:p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37B3BA8-B2B7-4C9E-DC2F-80FD5B40C8AF}"/>
              </a:ext>
            </a:extLst>
          </p:cNvPr>
          <p:cNvSpPr txBox="1"/>
          <p:nvPr/>
        </p:nvSpPr>
        <p:spPr>
          <a:xfrm>
            <a:off x="2215044" y="2060844"/>
            <a:ext cx="849380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/>
            <a:r>
              <a:rPr lang="zh-CN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本系统采用</a:t>
            </a:r>
            <a:r>
              <a:rPr lang="zh-CN" altLang="zh-CN" sz="2000" b="1" kern="100" dirty="0">
                <a:solidFill>
                  <a:srgbClr val="4A81E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多线程程序结构</a:t>
            </a:r>
            <a:r>
              <a:rPr lang="zh-CN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，利用</a:t>
            </a:r>
            <a:r>
              <a:rPr lang="en-US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OpenCV</a:t>
            </a:r>
            <a:r>
              <a:rPr lang="zh-CN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en-US" altLang="zh-CN" sz="20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Dlib</a:t>
            </a:r>
            <a:r>
              <a:rPr lang="zh-CN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人脸检测算法将人脸划分为</a:t>
            </a:r>
            <a:r>
              <a:rPr lang="en-US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68</a:t>
            </a:r>
            <a:r>
              <a:rPr lang="zh-CN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个关键点，用</a:t>
            </a:r>
            <a:r>
              <a:rPr lang="en-US" altLang="zh-CN" sz="20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Dlib</a:t>
            </a:r>
            <a:r>
              <a:rPr lang="zh-CN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人脸视觉库实时检测驾驶员的疲劳状态，检测到疲劳时触发语音输出提醒驾驶员安全驾驶</a:t>
            </a:r>
            <a:r>
              <a:rPr lang="zh-CN" altLang="en-US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0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360000"/>
            <a:endParaRPr lang="en-US" altLang="zh-CN" sz="20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360000"/>
            <a:r>
              <a:rPr lang="zh-CN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系统将定时告知驾驶员已连续驾驶一定的时间应注意休息</a:t>
            </a:r>
            <a:r>
              <a:rPr lang="zh-CN" altLang="en-US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具体来</a:t>
            </a:r>
            <a:r>
              <a:rPr lang="zh-CN" altLang="en-US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说</a:t>
            </a:r>
            <a:r>
              <a:rPr lang="zh-CN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树莓派接收到哈欠频率过高的信号，</a:t>
            </a:r>
            <a:r>
              <a:rPr lang="zh-CN" altLang="zh-CN" sz="2000" b="1" kern="100" dirty="0">
                <a:solidFill>
                  <a:srgbClr val="4A81E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通过定义的</a:t>
            </a:r>
            <a:r>
              <a:rPr lang="en-US" altLang="zh-CN" sz="2000" b="1" kern="100" dirty="0">
                <a:solidFill>
                  <a:srgbClr val="4A81E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GPIO</a:t>
            </a:r>
            <a:r>
              <a:rPr lang="zh-CN" altLang="zh-CN" sz="2000" b="1" kern="100" dirty="0">
                <a:solidFill>
                  <a:srgbClr val="4A81E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口向外接硬件电路传输高电位触发</a:t>
            </a:r>
            <a:r>
              <a:rPr lang="en-US" altLang="zh-CN" sz="2000" b="1" kern="100" dirty="0">
                <a:solidFill>
                  <a:srgbClr val="4A81E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LED</a:t>
            </a:r>
            <a:r>
              <a:rPr lang="zh-CN" altLang="zh-CN" sz="2000" b="1" kern="100" dirty="0">
                <a:solidFill>
                  <a:srgbClr val="4A81E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灯组闪烁，同时语音模块输出警报语音提醒驾驶员安全驾驶</a:t>
            </a:r>
            <a:r>
              <a:rPr lang="zh-CN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，此时由于模拟车辆的危险警报灯闪烁将引起周边车辆的注意，最大程度上避免严重交通事故的发生。</a:t>
            </a:r>
          </a:p>
          <a:p>
            <a:pPr indent="360000"/>
            <a:endParaRPr kumimoji="1" lang="zh-CN" altLang="en-US" sz="2000" spc="11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0CACE75-257C-3446-1683-995646186157}"/>
              </a:ext>
            </a:extLst>
          </p:cNvPr>
          <p:cNvSpPr txBox="1"/>
          <p:nvPr/>
        </p:nvSpPr>
        <p:spPr>
          <a:xfrm>
            <a:off x="2215044" y="1286909"/>
            <a:ext cx="2196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>
                <a:solidFill>
                  <a:srgbClr val="4A82E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2019634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D586F90E-5569-C518-416B-096D5B8ED0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15045" y="388681"/>
            <a:ext cx="8020638" cy="583059"/>
          </a:xfrm>
        </p:spPr>
        <p:txBody>
          <a:bodyPr/>
          <a:lstStyle/>
          <a:p>
            <a:r>
              <a:rPr kumimoji="1" lang="zh-CN" altLang="en-US" dirty="0"/>
              <a:t>青海师范大学物理与电子信息工程学院</a:t>
            </a:r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0CACE75-257C-3446-1683-995646186157}"/>
              </a:ext>
            </a:extLst>
          </p:cNvPr>
          <p:cNvSpPr txBox="1"/>
          <p:nvPr/>
        </p:nvSpPr>
        <p:spPr>
          <a:xfrm>
            <a:off x="2215044" y="1286909"/>
            <a:ext cx="2196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>
                <a:solidFill>
                  <a:srgbClr val="4A82E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后续展望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03EAA043-77D3-0479-3D2F-43B67324F1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5043" y="2346645"/>
            <a:ext cx="7456857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04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在未来实践生产中，对驾驶员疲劳检测的指标将越来越多，不仅仅是对驾驶员人脸的检测，此外例如对驾驶员的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4A81E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血压</a:t>
            </a:r>
            <a:r>
              <a:rPr kumimoji="0" lang="zh-CN" altLang="zh-CN" sz="200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4A81E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心跳速率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，有无其它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4A81E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突发疾病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以及对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4A81E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瞳孔大小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的检测等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304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304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但从疲劳识别成功率以及使用成本上来讲，对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4A81E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人脸特征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的分析的系统将逐步普及，应用范围将越来越广泛，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4A81E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人脸识别算法也将逐步优化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，此外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rgbClr val="4A81E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人工智能技术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也将加入道路疲劳检测与预警中，届时疲劳驾驶造成的交通事故将有效减少。</a:t>
            </a:r>
            <a:endParaRPr kumimoji="0" lang="zh-CN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4298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1BB0EE1-E3A1-724C-958D-646722BF03A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zh-CN" altLang="en-US" dirty="0"/>
              <a:t>恳请各位老师批评指正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E348D4-7D9F-8B43-BAE8-7072833577B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kumimoji="1" lang="en-US" altLang="zh-CN" dirty="0"/>
              <a:t>Thanks for Listening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AF00C8F-8443-5D8A-9132-1903ADC44CF1}"/>
              </a:ext>
            </a:extLst>
          </p:cNvPr>
          <p:cNvSpPr/>
          <p:nvPr/>
        </p:nvSpPr>
        <p:spPr>
          <a:xfrm>
            <a:off x="2063673" y="6263191"/>
            <a:ext cx="8064649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400" b="0" i="0" kern="1200" spc="140" baseline="0" noProof="0" dirty="0">
                <a:solidFill>
                  <a:srgbClr val="4571C4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+mn-cs"/>
              </a:rPr>
              <a:t>答辩人</a:t>
            </a:r>
            <a:r>
              <a:rPr kumimoji="1" lang="en-US" altLang="zh-CN" sz="1400" b="0" i="0" kern="1200" spc="140" baseline="0" noProof="0" dirty="0">
                <a:solidFill>
                  <a:srgbClr val="4571C4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+mn-cs"/>
              </a:rPr>
              <a:t>: </a:t>
            </a:r>
            <a:r>
              <a:rPr kumimoji="1" lang="zh-CN" altLang="en-US" sz="1400" b="0" i="0" kern="1200" spc="140" baseline="0" noProof="0" dirty="0">
                <a:solidFill>
                  <a:srgbClr val="4571C4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+mn-cs"/>
              </a:rPr>
              <a:t>许超    学号</a:t>
            </a:r>
            <a:r>
              <a:rPr kumimoji="1" lang="en-US" altLang="zh-CN" sz="1400" b="0" i="0" kern="1200" spc="140" baseline="0" noProof="0" dirty="0">
                <a:solidFill>
                  <a:srgbClr val="4571C4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+mn-cs"/>
              </a:rPr>
              <a:t>: 20183911436    </a:t>
            </a:r>
            <a:r>
              <a:rPr kumimoji="1" lang="zh-CN" altLang="en-US" sz="1400" spc="140" dirty="0">
                <a:solidFill>
                  <a:srgbClr val="4571C4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专业</a:t>
            </a:r>
            <a:r>
              <a:rPr kumimoji="1" lang="en-US" altLang="zh-CN" sz="1400" b="0" i="0" kern="1200" spc="140" baseline="0" noProof="0" dirty="0">
                <a:solidFill>
                  <a:srgbClr val="4571C4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+mn-cs"/>
              </a:rPr>
              <a:t>: </a:t>
            </a:r>
            <a:r>
              <a:rPr kumimoji="1" lang="zh-CN" altLang="en-US" sz="1400" spc="140" dirty="0">
                <a:solidFill>
                  <a:srgbClr val="4571C4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电子信息工程    </a:t>
            </a:r>
            <a:r>
              <a:rPr kumimoji="1" lang="zh-CN" altLang="en-US" sz="1400" b="0" i="0" kern="1200" spc="140" baseline="0" noProof="0" dirty="0">
                <a:solidFill>
                  <a:srgbClr val="4571C4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+mn-cs"/>
              </a:rPr>
              <a:t>指导老师</a:t>
            </a:r>
            <a:r>
              <a:rPr kumimoji="1" lang="en-US" altLang="zh-CN" sz="1400" b="0" i="0" kern="1200" spc="140" baseline="0" noProof="0" dirty="0">
                <a:solidFill>
                  <a:srgbClr val="4571C4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  <a:cs typeface="+mn-cs"/>
              </a:rPr>
              <a:t>: </a:t>
            </a:r>
            <a:r>
              <a:rPr kumimoji="1" lang="zh-CN" altLang="en-US" sz="1400" spc="140" dirty="0">
                <a:solidFill>
                  <a:srgbClr val="4571C4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张悦</a:t>
            </a:r>
            <a:endParaRPr kumimoji="1" lang="zh-CN" altLang="en-US" sz="1400" b="0" i="0" kern="1200" spc="140" baseline="0" noProof="0" dirty="0">
              <a:solidFill>
                <a:srgbClr val="4571C4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9096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6E60606-7019-C1FB-788E-7BD458E9643F}"/>
              </a:ext>
            </a:extLst>
          </p:cNvPr>
          <p:cNvGrpSpPr/>
          <p:nvPr/>
        </p:nvGrpSpPr>
        <p:grpSpPr>
          <a:xfrm>
            <a:off x="825724" y="2479345"/>
            <a:ext cx="2420495" cy="2124498"/>
            <a:chOff x="220718" y="966904"/>
            <a:chExt cx="2420495" cy="2124498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F48CFCB7-C9D7-687A-8172-CC3617517C1C}"/>
                </a:ext>
              </a:extLst>
            </p:cNvPr>
            <p:cNvGrpSpPr/>
            <p:nvPr/>
          </p:nvGrpSpPr>
          <p:grpSpPr>
            <a:xfrm>
              <a:off x="687019" y="966904"/>
              <a:ext cx="1514545" cy="1495505"/>
              <a:chOff x="977515" y="1722512"/>
              <a:chExt cx="1034862" cy="1021852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63D26103-82AE-1C52-5568-ADD0AC39F8C9}"/>
                  </a:ext>
                </a:extLst>
              </p:cNvPr>
              <p:cNvGrpSpPr/>
              <p:nvPr/>
            </p:nvGrpSpPr>
            <p:grpSpPr>
              <a:xfrm>
                <a:off x="977515" y="1722512"/>
                <a:ext cx="1034862" cy="1021852"/>
                <a:chOff x="1407352" y="2069368"/>
                <a:chExt cx="1484695" cy="1466030"/>
              </a:xfrm>
            </p:grpSpPr>
            <p:sp>
              <p:nvSpPr>
                <p:cNvPr id="7" name="椭圆 6">
                  <a:extLst>
                    <a:ext uri="{FF2B5EF4-FFF2-40B4-BE49-F238E27FC236}">
                      <a16:creationId xmlns:a16="http://schemas.microsoft.com/office/drawing/2014/main" id="{4163D1B5-5918-CC3D-22A1-51CA5498BBF7}"/>
                    </a:ext>
                  </a:extLst>
                </p:cNvPr>
                <p:cNvSpPr/>
                <p:nvPr/>
              </p:nvSpPr>
              <p:spPr>
                <a:xfrm>
                  <a:off x="1407352" y="2069368"/>
                  <a:ext cx="1458570" cy="1458570"/>
                </a:xfrm>
                <a:prstGeom prst="ellipse">
                  <a:avLst/>
                </a:prstGeom>
                <a:gradFill flip="none" rotWithShape="1">
                  <a:gsLst>
                    <a:gs pos="41000">
                      <a:schemeClr val="tx1">
                        <a:alpha val="0"/>
                      </a:schemeClr>
                    </a:gs>
                    <a:gs pos="80000">
                      <a:srgbClr val="4A82E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8" name="椭圆 7">
                  <a:extLst>
                    <a:ext uri="{FF2B5EF4-FFF2-40B4-BE49-F238E27FC236}">
                      <a16:creationId xmlns:a16="http://schemas.microsoft.com/office/drawing/2014/main" id="{1AC1007B-7BFE-24A3-B0E9-737976C8295A}"/>
                    </a:ext>
                  </a:extLst>
                </p:cNvPr>
                <p:cNvSpPr/>
                <p:nvPr/>
              </p:nvSpPr>
              <p:spPr>
                <a:xfrm>
                  <a:off x="1433477" y="2076828"/>
                  <a:ext cx="1458570" cy="1458570"/>
                </a:xfrm>
                <a:prstGeom prst="ellipse">
                  <a:avLst/>
                </a:prstGeom>
                <a:gradFill flip="none" rotWithShape="1">
                  <a:gsLst>
                    <a:gs pos="23000">
                      <a:schemeClr val="tx1">
                        <a:alpha val="0"/>
                      </a:schemeClr>
                    </a:gs>
                    <a:gs pos="87000">
                      <a:srgbClr val="4A82E1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椭圆 8">
                  <a:extLst>
                    <a:ext uri="{FF2B5EF4-FFF2-40B4-BE49-F238E27FC236}">
                      <a16:creationId xmlns:a16="http://schemas.microsoft.com/office/drawing/2014/main" id="{AB772D48-A602-23E5-0C03-9296FCFFBA0E}"/>
                    </a:ext>
                  </a:extLst>
                </p:cNvPr>
                <p:cNvSpPr/>
                <p:nvPr/>
              </p:nvSpPr>
              <p:spPr>
                <a:xfrm>
                  <a:off x="1411942" y="2076828"/>
                  <a:ext cx="1458570" cy="1458570"/>
                </a:xfrm>
                <a:prstGeom prst="ellipse">
                  <a:avLst/>
                </a:prstGeom>
                <a:gradFill flip="none" rotWithShape="1">
                  <a:gsLst>
                    <a:gs pos="42000">
                      <a:schemeClr val="tx1">
                        <a:alpha val="0"/>
                      </a:schemeClr>
                    </a:gs>
                    <a:gs pos="77000">
                      <a:schemeClr val="accent1">
                        <a:lumMod val="75000"/>
                      </a:schemeClr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pic>
            <p:nvPicPr>
              <p:cNvPr id="6" name="图形 5" descr="地球">
                <a:extLst>
                  <a:ext uri="{FF2B5EF4-FFF2-40B4-BE49-F238E27FC236}">
                    <a16:creationId xmlns:a16="http://schemas.microsoft.com/office/drawing/2014/main" id="{C17FBD89-EF91-F2ED-D64B-A6D173C33B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34792" y="1853413"/>
                <a:ext cx="754850" cy="754850"/>
              </a:xfrm>
              <a:prstGeom prst="rect">
                <a:avLst/>
              </a:prstGeom>
            </p:spPr>
          </p:pic>
        </p:grp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687EC13-E3E9-23E0-74DE-7A88FE3BE7AF}"/>
                </a:ext>
              </a:extLst>
            </p:cNvPr>
            <p:cNvSpPr txBox="1"/>
            <p:nvPr/>
          </p:nvSpPr>
          <p:spPr>
            <a:xfrm>
              <a:off x="220718" y="2568182"/>
              <a:ext cx="24204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800" b="1" dirty="0">
                  <a:solidFill>
                    <a:srgbClr val="4571C4"/>
                  </a:solidFill>
                  <a:latin typeface="Impact" panose="020B0806030902050204" pitchFamily="34" charset="0"/>
                  <a:ea typeface="Microsoft YaHei" panose="020B0503020204020204" pitchFamily="34" charset="-122"/>
                </a:rPr>
                <a:t>目录</a:t>
              </a:r>
              <a:endParaRPr kumimoji="1" lang="zh-CN" altLang="en-US" sz="2800" b="1" dirty="0">
                <a:solidFill>
                  <a:srgbClr val="4571C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0F6FD1B2-7877-29C6-7440-9CB2199F1E87}"/>
              </a:ext>
            </a:extLst>
          </p:cNvPr>
          <p:cNvSpPr txBox="1"/>
          <p:nvPr/>
        </p:nvSpPr>
        <p:spPr>
          <a:xfrm>
            <a:off x="4330796" y="1987811"/>
            <a:ext cx="3945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4571C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01</a:t>
            </a:r>
            <a:r>
              <a:rPr kumimoji="1" lang="zh-CN" altLang="en-US" sz="2800" b="1" dirty="0">
                <a:solidFill>
                  <a:srgbClr val="4571C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  </a:t>
            </a:r>
            <a:r>
              <a:rPr kumimoji="1" lang="zh-CN" altLang="en-US" sz="2800" b="1" dirty="0">
                <a:solidFill>
                  <a:srgbClr val="4571C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研究背景与系统简介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0BF8ED0-9C9D-F2C6-16A2-E3678EF07491}"/>
              </a:ext>
            </a:extLst>
          </p:cNvPr>
          <p:cNvSpPr txBox="1"/>
          <p:nvPr/>
        </p:nvSpPr>
        <p:spPr>
          <a:xfrm>
            <a:off x="4330797" y="2765426"/>
            <a:ext cx="5312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4571C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02  </a:t>
            </a:r>
            <a:r>
              <a:rPr kumimoji="1" lang="en-US" altLang="zh-CN" sz="2800" dirty="0">
                <a:solidFill>
                  <a:srgbClr val="4571C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OpenCV</a:t>
            </a:r>
            <a:r>
              <a:rPr kumimoji="1" lang="zh-CN" altLang="en-US" sz="2800" b="1" dirty="0">
                <a:solidFill>
                  <a:srgbClr val="4571C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与疲劳检测算法</a:t>
            </a:r>
            <a:endParaRPr kumimoji="1" lang="zh-CN" altLang="en-US" sz="2800" b="1" dirty="0">
              <a:solidFill>
                <a:srgbClr val="4571C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ED2601D-4004-70A6-673B-72920E5BCFA5}"/>
              </a:ext>
            </a:extLst>
          </p:cNvPr>
          <p:cNvSpPr txBox="1"/>
          <p:nvPr/>
        </p:nvSpPr>
        <p:spPr>
          <a:xfrm>
            <a:off x="4330796" y="3541594"/>
            <a:ext cx="5825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4571C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03  </a:t>
            </a:r>
            <a:r>
              <a:rPr kumimoji="1" lang="zh-CN" altLang="en-US" sz="2800" b="1" dirty="0">
                <a:solidFill>
                  <a:srgbClr val="4571C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硬件设计与预警功能实现</a:t>
            </a:r>
            <a:endParaRPr kumimoji="1" lang="zh-CN" altLang="en-US" sz="2800" b="1" dirty="0">
              <a:solidFill>
                <a:srgbClr val="4571C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693E57F-ECF5-142A-5F7E-D3D207966EFB}"/>
              </a:ext>
            </a:extLst>
          </p:cNvPr>
          <p:cNvSpPr txBox="1"/>
          <p:nvPr/>
        </p:nvSpPr>
        <p:spPr>
          <a:xfrm>
            <a:off x="4330796" y="4317762"/>
            <a:ext cx="4813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4571C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04</a:t>
            </a:r>
            <a:r>
              <a:rPr kumimoji="1" lang="zh-CN" altLang="en-US" sz="2800" b="1" dirty="0">
                <a:solidFill>
                  <a:srgbClr val="4571C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  </a:t>
            </a:r>
            <a:r>
              <a:rPr kumimoji="1" lang="zh-CN" altLang="en-US" sz="2800" b="1" dirty="0">
                <a:solidFill>
                  <a:srgbClr val="4571C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实验与成果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2AF9545-CB83-4AEC-61A3-0E98A1F84FB4}"/>
              </a:ext>
            </a:extLst>
          </p:cNvPr>
          <p:cNvSpPr txBox="1"/>
          <p:nvPr/>
        </p:nvSpPr>
        <p:spPr>
          <a:xfrm>
            <a:off x="4330796" y="5093930"/>
            <a:ext cx="3408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4571C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05</a:t>
            </a:r>
            <a:r>
              <a:rPr kumimoji="1" lang="zh-CN" altLang="en-US" sz="2800" b="1" dirty="0">
                <a:solidFill>
                  <a:srgbClr val="4571C4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  </a:t>
            </a:r>
            <a:r>
              <a:rPr kumimoji="1" lang="zh-CN" altLang="en-US" sz="2800" b="1" dirty="0">
                <a:solidFill>
                  <a:srgbClr val="4571C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结论与展望</a:t>
            </a:r>
          </a:p>
        </p:txBody>
      </p:sp>
    </p:spTree>
    <p:extLst>
      <p:ext uri="{BB962C8B-B14F-4D97-AF65-F5344CB8AC3E}">
        <p14:creationId xmlns:p14="http://schemas.microsoft.com/office/powerpoint/2010/main" val="1758416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DD36B8F-1EFE-DE45-899B-DA6169BAA3A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647763" y="2125856"/>
            <a:ext cx="6544237" cy="799185"/>
          </a:xfrm>
        </p:spPr>
        <p:txBody>
          <a:bodyPr/>
          <a:lstStyle/>
          <a:p>
            <a:r>
              <a:rPr kumimoji="1" lang="zh-CN" altLang="en-US" dirty="0"/>
              <a:t>研究背景与系统简介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B9ECBD-C033-324B-A57B-56A675223DA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647763" y="3544220"/>
            <a:ext cx="4937651" cy="1068723"/>
          </a:xfrm>
        </p:spPr>
        <p:txBody>
          <a:bodyPr/>
          <a:lstStyle/>
          <a:p>
            <a:r>
              <a:rPr kumimoji="1" lang="zh-CN" altLang="en-US" dirty="0"/>
              <a:t>疲劳驾驶研究背景与现状</a:t>
            </a:r>
            <a:endParaRPr kumimoji="1" lang="en-US" altLang="zh-CN" dirty="0"/>
          </a:p>
          <a:p>
            <a:r>
              <a:rPr kumimoji="1" lang="en-US" altLang="zh-CN" dirty="0"/>
              <a:t>Linux</a:t>
            </a:r>
            <a:r>
              <a:rPr kumimoji="1" lang="zh-CN" altLang="en-US" dirty="0"/>
              <a:t>系统与树莓派简介</a:t>
            </a:r>
            <a:endParaRPr kumimoji="1"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D248BD6-1E25-DA45-A8FF-54B5410F7D23}"/>
              </a:ext>
            </a:extLst>
          </p:cNvPr>
          <p:cNvSpPr txBox="1"/>
          <p:nvPr/>
        </p:nvSpPr>
        <p:spPr>
          <a:xfrm>
            <a:off x="1147064" y="1594240"/>
            <a:ext cx="3718849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900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</a:rPr>
              <a:t>01</a:t>
            </a:r>
            <a:endParaRPr lang="zh-CN" altLang="en-US" sz="23900" spc="300" dirty="0">
              <a:gradFill>
                <a:gsLst>
                  <a:gs pos="0">
                    <a:schemeClr val="accent1"/>
                  </a:gs>
                  <a:gs pos="90000">
                    <a:schemeClr val="accent1">
                      <a:alpha val="0"/>
                    </a:schemeClr>
                  </a:gs>
                </a:gsLst>
                <a:lin ang="5400000" scaled="1"/>
              </a:gra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302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BCC8A635-4087-1DA1-6200-D80577F5CB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5368712"/>
              </p:ext>
            </p:extLst>
          </p:nvPr>
        </p:nvGraphicFramePr>
        <p:xfrm>
          <a:off x="8552085" y="1810129"/>
          <a:ext cx="3367195" cy="32083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DE53EB4-4C3A-7847-812D-EDB42B9E00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青海师范大学物理与电子信息工程学院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6F5EABD-1273-7720-E2F0-AE1F83E7EF89}"/>
              </a:ext>
            </a:extLst>
          </p:cNvPr>
          <p:cNvSpPr txBox="1"/>
          <p:nvPr/>
        </p:nvSpPr>
        <p:spPr>
          <a:xfrm>
            <a:off x="2215045" y="1928869"/>
            <a:ext cx="613710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/>
            <a:r>
              <a:rPr kumimoji="1" lang="zh-CN" altLang="en-US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据相关统计，过去十年每年全世界约有</a:t>
            </a:r>
            <a:r>
              <a:rPr kumimoji="1" lang="en-US" altLang="zh-CN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50</a:t>
            </a:r>
            <a:r>
              <a:rPr kumimoji="1" lang="zh-CN" altLang="en-US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万人死于交通事故。根据欧美国家更详细的交通事故统计，人为因素导致的交通事故占所有交通事故的</a:t>
            </a:r>
            <a:r>
              <a:rPr kumimoji="1" lang="en-US" altLang="zh-CN" sz="2000" b="1" spc="110" dirty="0">
                <a:solidFill>
                  <a:srgbClr val="4A81E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80%-90%</a:t>
            </a:r>
            <a:r>
              <a:rPr kumimoji="1" lang="zh-CN" altLang="en-US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。</a:t>
            </a:r>
            <a:endParaRPr kumimoji="1" lang="en-US" altLang="zh-CN" sz="2000" spc="11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360000"/>
            <a:endParaRPr kumimoji="1" lang="en-US" altLang="zh-CN" sz="2000" spc="11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360000"/>
            <a:r>
              <a:rPr kumimoji="1" lang="zh-CN" altLang="en-US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美国印第安纳大学在对交通事故产生原因做了更深入的研究，其数据表明</a:t>
            </a:r>
            <a:r>
              <a:rPr kumimoji="1" lang="zh-CN" altLang="en-US" sz="2000" b="1" spc="110" dirty="0">
                <a:solidFill>
                  <a:srgbClr val="4A81E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有</a:t>
            </a:r>
            <a:r>
              <a:rPr kumimoji="1" lang="en-US" altLang="zh-CN" sz="2000" b="1" spc="110" dirty="0">
                <a:solidFill>
                  <a:srgbClr val="4A81E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85%</a:t>
            </a:r>
            <a:r>
              <a:rPr kumimoji="1" lang="zh-CN" altLang="en-US" sz="2000" b="1" spc="110" dirty="0">
                <a:solidFill>
                  <a:srgbClr val="4A81E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的事故由人为因素导致，有约</a:t>
            </a:r>
            <a:r>
              <a:rPr kumimoji="1" lang="en-US" altLang="zh-CN" sz="2000" b="1" spc="110" dirty="0">
                <a:solidFill>
                  <a:srgbClr val="4A81E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10%</a:t>
            </a:r>
            <a:r>
              <a:rPr kumimoji="1" lang="zh-CN" altLang="en-US" sz="2000" b="1" spc="110" dirty="0">
                <a:solidFill>
                  <a:srgbClr val="4A81E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的因素来自车辆因素，最后的</a:t>
            </a:r>
            <a:r>
              <a:rPr kumimoji="1" lang="en-US" altLang="zh-CN" sz="2000" b="1" spc="110" dirty="0">
                <a:solidFill>
                  <a:srgbClr val="4A81E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5%</a:t>
            </a:r>
            <a:r>
              <a:rPr kumimoji="1" lang="zh-CN" altLang="en-US" sz="2000" b="1" spc="110" dirty="0">
                <a:solidFill>
                  <a:srgbClr val="4A81E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左右是环境因素</a:t>
            </a:r>
            <a:r>
              <a:rPr kumimoji="1" lang="zh-CN" altLang="en-US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造成的如图所示。</a:t>
            </a:r>
            <a:endParaRPr kumimoji="1" lang="en-US" altLang="zh-CN" sz="2000" spc="11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360000"/>
            <a:endParaRPr kumimoji="1" lang="en-US" altLang="zh-CN" sz="2000" spc="11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360000"/>
            <a:r>
              <a:rPr kumimoji="1" lang="zh-CN" altLang="en-US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因此，减少人为因素导致的交通事故能有效减少死亡人数，而其中</a:t>
            </a:r>
            <a:r>
              <a:rPr kumimoji="1" lang="zh-CN" altLang="en-US" sz="2000" b="1" spc="110" dirty="0">
                <a:solidFill>
                  <a:srgbClr val="4A81E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预防疲劳驾驶</a:t>
            </a:r>
            <a:r>
              <a:rPr kumimoji="1" lang="zh-CN" altLang="en-US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则是本系统要解决的问题。</a:t>
            </a:r>
            <a:endParaRPr kumimoji="1" lang="en-US" altLang="zh-CN" sz="2000" spc="11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endParaRPr kumimoji="1" lang="zh-CN" altLang="en-US" sz="2000" spc="11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09E9C24-9364-E0C7-5EF7-AB3254018AD1}"/>
              </a:ext>
            </a:extLst>
          </p:cNvPr>
          <p:cNvSpPr txBox="1"/>
          <p:nvPr/>
        </p:nvSpPr>
        <p:spPr>
          <a:xfrm>
            <a:off x="2215044" y="1286909"/>
            <a:ext cx="4166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rgbClr val="4A82E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疲劳驾驶研究背景与现状</a:t>
            </a:r>
          </a:p>
        </p:txBody>
      </p:sp>
    </p:spTree>
    <p:extLst>
      <p:ext uri="{BB962C8B-B14F-4D97-AF65-F5344CB8AC3E}">
        <p14:creationId xmlns:p14="http://schemas.microsoft.com/office/powerpoint/2010/main" val="2059413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DE53EB4-4C3A-7847-812D-EDB42B9E00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青海师范大学物理与电子信息工程学院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09E9C24-9364-E0C7-5EF7-AB3254018AD1}"/>
              </a:ext>
            </a:extLst>
          </p:cNvPr>
          <p:cNvSpPr txBox="1"/>
          <p:nvPr/>
        </p:nvSpPr>
        <p:spPr>
          <a:xfrm>
            <a:off x="2215045" y="1286909"/>
            <a:ext cx="3337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4A82E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Linux</a:t>
            </a:r>
            <a:r>
              <a:rPr kumimoji="1" lang="zh-CN" altLang="en-US" sz="2800" b="1" dirty="0">
                <a:solidFill>
                  <a:srgbClr val="4A82E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系统与树莓派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BE9A18-6DAD-F52B-098F-A4344C8259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70"/>
          <a:stretch/>
        </p:blipFill>
        <p:spPr bwMode="auto">
          <a:xfrm>
            <a:off x="8874337" y="4031572"/>
            <a:ext cx="2353945" cy="19907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A853671-0AC2-68AB-0A1F-EFE55FB7805F}"/>
              </a:ext>
            </a:extLst>
          </p:cNvPr>
          <p:cNvSpPr txBox="1"/>
          <p:nvPr/>
        </p:nvSpPr>
        <p:spPr>
          <a:xfrm>
            <a:off x="2285803" y="1928869"/>
            <a:ext cx="60176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/>
            <a:r>
              <a:rPr kumimoji="1" lang="en-US" altLang="zh-CN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Linux</a:t>
            </a:r>
            <a:r>
              <a:rPr kumimoji="1" lang="zh-CN" altLang="en-US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是一种自由和开放源码的类</a:t>
            </a:r>
            <a:r>
              <a:rPr kumimoji="1" lang="en-US" altLang="zh-CN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UNIX</a:t>
            </a:r>
            <a:r>
              <a:rPr kumimoji="1" lang="zh-CN" altLang="en-US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操作系统。该操作系统的内核由</a:t>
            </a:r>
            <a:r>
              <a:rPr kumimoji="1" lang="zh-CN" altLang="en-US" sz="2000" b="1" spc="110" dirty="0">
                <a:solidFill>
                  <a:srgbClr val="4A81E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林纳斯</a:t>
            </a:r>
            <a:r>
              <a:rPr kumimoji="1" lang="en-US" altLang="zh-CN" sz="2000" b="1" spc="110" dirty="0">
                <a:solidFill>
                  <a:srgbClr val="4A81E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·</a:t>
            </a:r>
            <a:r>
              <a:rPr kumimoji="1" lang="zh-CN" altLang="en-US" sz="2000" b="1" spc="110" dirty="0">
                <a:solidFill>
                  <a:srgbClr val="4A81E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托瓦兹</a:t>
            </a:r>
            <a:r>
              <a:rPr kumimoji="1" lang="zh-CN" altLang="en-US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在</a:t>
            </a:r>
            <a:r>
              <a:rPr kumimoji="1" lang="en-US" altLang="zh-CN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1991</a:t>
            </a:r>
            <a:r>
              <a:rPr kumimoji="1" lang="zh-CN" altLang="en-US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年</a:t>
            </a:r>
            <a:r>
              <a:rPr kumimoji="1" lang="en-US" altLang="zh-CN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10</a:t>
            </a:r>
            <a:r>
              <a:rPr kumimoji="1" lang="zh-CN" altLang="en-US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月</a:t>
            </a:r>
            <a:r>
              <a:rPr kumimoji="1" lang="en-US" altLang="zh-CN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kumimoji="1" lang="zh-CN" altLang="en-US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日首次发布，在加上用户空间的应用程序之后，成为</a:t>
            </a:r>
            <a:r>
              <a:rPr kumimoji="1" lang="en-US" altLang="zh-CN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Linux</a:t>
            </a:r>
            <a:r>
              <a:rPr kumimoji="1" lang="zh-CN" altLang="en-US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操作系统。只要遵循</a:t>
            </a:r>
            <a:r>
              <a:rPr kumimoji="1" lang="en-US" altLang="zh-CN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GNU</a:t>
            </a:r>
            <a:r>
              <a:rPr kumimoji="1" lang="zh-CN" altLang="en-US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通用公共许可证（</a:t>
            </a:r>
            <a:r>
              <a:rPr kumimoji="1" lang="en-US" altLang="zh-CN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GPL</a:t>
            </a:r>
            <a:r>
              <a:rPr kumimoji="1" lang="zh-CN" altLang="en-US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），任何个人和机构都可以</a:t>
            </a:r>
            <a:r>
              <a:rPr kumimoji="1" lang="zh-CN" altLang="en-US" sz="2000" b="1" spc="110" dirty="0">
                <a:solidFill>
                  <a:srgbClr val="4A81E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自由地</a:t>
            </a:r>
            <a:r>
              <a:rPr kumimoji="1" lang="zh-CN" altLang="en-US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使用</a:t>
            </a:r>
            <a:r>
              <a:rPr kumimoji="1" lang="en-US" altLang="zh-CN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Linux</a:t>
            </a:r>
            <a:r>
              <a:rPr kumimoji="1" lang="zh-CN" altLang="en-US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的所有</a:t>
            </a:r>
            <a:r>
              <a:rPr kumimoji="1" lang="zh-CN" altLang="en-US" sz="2000" b="1" spc="110" dirty="0">
                <a:solidFill>
                  <a:srgbClr val="4A81E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底层源代码</a:t>
            </a:r>
            <a:r>
              <a:rPr kumimoji="1" lang="zh-CN" altLang="en-US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，也可以</a:t>
            </a:r>
            <a:r>
              <a:rPr kumimoji="1" lang="zh-CN" altLang="en-US" sz="2000" b="1" spc="110" dirty="0">
                <a:solidFill>
                  <a:srgbClr val="4A81E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自由地修改和再发布</a:t>
            </a:r>
            <a:r>
              <a:rPr kumimoji="1" lang="zh-CN" altLang="en-US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。</a:t>
            </a:r>
            <a:endParaRPr kumimoji="1" lang="en-US" altLang="zh-CN" sz="2000" spc="11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360000"/>
            <a:r>
              <a:rPr kumimoji="1" lang="zh-CN" altLang="en-US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树莓派</a:t>
            </a:r>
            <a:r>
              <a:rPr kumimoji="1" lang="en-US" altLang="zh-CN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:</a:t>
            </a:r>
            <a:r>
              <a:rPr kumimoji="1" lang="zh-CN" altLang="en-US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英国树莓派基金会开发的微型单板计算机，目的是以低价硬件及自由软件促进学校的基本电脑科学教育。</a:t>
            </a:r>
            <a:r>
              <a:rPr kumimoji="1" lang="zh-CN" altLang="zh-CN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由于其</a:t>
            </a:r>
            <a:r>
              <a:rPr kumimoji="1" lang="zh-CN" altLang="zh-CN" sz="2000" b="1" spc="110" dirty="0">
                <a:solidFill>
                  <a:srgbClr val="4A81E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价格亲民</a:t>
            </a:r>
            <a:r>
              <a:rPr kumimoji="1" lang="zh-CN" altLang="zh-CN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、如</a:t>
            </a:r>
            <a:r>
              <a:rPr kumimoji="1" lang="zh-CN" altLang="zh-CN" sz="2000" b="1" spc="110" dirty="0">
                <a:solidFill>
                  <a:srgbClr val="4A81E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信用卡般大小</a:t>
            </a:r>
            <a:r>
              <a:rPr kumimoji="1" lang="zh-CN" altLang="zh-CN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如图</a:t>
            </a:r>
            <a:r>
              <a:rPr kumimoji="1" lang="zh-CN" altLang="en-US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所示</a:t>
            </a:r>
            <a:r>
              <a:rPr kumimoji="1" lang="zh-CN" altLang="zh-CN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，且有</a:t>
            </a:r>
            <a:r>
              <a:rPr kumimoji="1" lang="zh-CN" altLang="zh-CN" sz="2000" b="1" spc="110" dirty="0">
                <a:solidFill>
                  <a:srgbClr val="4A81E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强大的性能</a:t>
            </a:r>
            <a:r>
              <a:rPr kumimoji="1" lang="zh-CN" altLang="zh-CN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。再搭配上</a:t>
            </a:r>
            <a:r>
              <a:rPr kumimoji="1" lang="en-US" altLang="zh-CN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HDMI</a:t>
            </a:r>
            <a:r>
              <a:rPr kumimoji="1" lang="zh-CN" altLang="zh-CN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和</a:t>
            </a:r>
            <a:r>
              <a:rPr kumimoji="1" lang="en-US" altLang="zh-CN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USB</a:t>
            </a:r>
            <a:r>
              <a:rPr kumimoji="1" lang="zh-CN" altLang="zh-CN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设备，它通常被计算机和电子爱好者使用</a:t>
            </a:r>
            <a:r>
              <a:rPr kumimoji="1" lang="zh-CN" altLang="en-US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3A994D3-B22A-56FD-3209-A2B7AA212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482" y="1548519"/>
            <a:ext cx="3710940" cy="24041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53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DD36B8F-1EFE-DE45-899B-DA6169BAA3A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647764" y="1408004"/>
            <a:ext cx="4588058" cy="1690038"/>
          </a:xfrm>
        </p:spPr>
        <p:txBody>
          <a:bodyPr/>
          <a:lstStyle/>
          <a:p>
            <a:r>
              <a:rPr kumimoji="1" lang="en-US" altLang="zh-CN" dirty="0"/>
              <a:t>OpenCV</a:t>
            </a:r>
            <a:r>
              <a:rPr kumimoji="1" lang="zh-CN" altLang="en-US" dirty="0"/>
              <a:t>与</a:t>
            </a:r>
            <a:endParaRPr kumimoji="1" lang="en-US" altLang="zh-CN" dirty="0"/>
          </a:p>
          <a:p>
            <a:r>
              <a:rPr kumimoji="1" lang="zh-CN" altLang="en-US" dirty="0"/>
              <a:t>疲劳检测算法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B9ECBD-C033-324B-A57B-56A675223DA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647763" y="3544220"/>
            <a:ext cx="4937651" cy="1150610"/>
          </a:xfrm>
        </p:spPr>
        <p:txBody>
          <a:bodyPr/>
          <a:lstStyle/>
          <a:p>
            <a:r>
              <a:rPr kumimoji="1" lang="zh-CN" altLang="en-US" dirty="0"/>
              <a:t>视觉库</a:t>
            </a:r>
            <a:r>
              <a:rPr kumimoji="1" lang="en-US" altLang="zh-CN" dirty="0"/>
              <a:t>OpenCV</a:t>
            </a:r>
            <a:r>
              <a:rPr kumimoji="1" lang="zh-CN" altLang="en-US" dirty="0"/>
              <a:t>简介</a:t>
            </a:r>
            <a:endParaRPr kumimoji="1" lang="en-US" altLang="zh-CN" dirty="0"/>
          </a:p>
          <a:p>
            <a:r>
              <a:rPr kumimoji="1" lang="zh-CN" altLang="en-US" dirty="0"/>
              <a:t>人脸疲劳检测算法</a:t>
            </a:r>
            <a:endParaRPr kumimoji="1"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D248BD6-1E25-DA45-A8FF-54B5410F7D23}"/>
              </a:ext>
            </a:extLst>
          </p:cNvPr>
          <p:cNvSpPr txBox="1"/>
          <p:nvPr/>
        </p:nvSpPr>
        <p:spPr>
          <a:xfrm>
            <a:off x="1147064" y="1594240"/>
            <a:ext cx="3718849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900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</a:rPr>
              <a:t>02</a:t>
            </a:r>
            <a:endParaRPr lang="zh-CN" altLang="en-US" sz="23900" spc="300" dirty="0">
              <a:gradFill>
                <a:gsLst>
                  <a:gs pos="0">
                    <a:schemeClr val="accent1"/>
                  </a:gs>
                  <a:gs pos="90000">
                    <a:schemeClr val="accent1">
                      <a:alpha val="0"/>
                    </a:schemeClr>
                  </a:gs>
                </a:gsLst>
                <a:lin ang="5400000" scaled="1"/>
              </a:gra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823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05698DD9-DD73-70B8-0AC2-740E43DF7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15045" y="388681"/>
            <a:ext cx="8020638" cy="583059"/>
          </a:xfrm>
        </p:spPr>
        <p:txBody>
          <a:bodyPr/>
          <a:lstStyle/>
          <a:p>
            <a:r>
              <a:rPr kumimoji="1" lang="zh-CN" altLang="en-US" dirty="0"/>
              <a:t>青海师范大学物理与电子信息工程学院</a:t>
            </a:r>
          </a:p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D08C54-F9EF-EA94-6EE1-E01DA342D7F1}"/>
              </a:ext>
            </a:extLst>
          </p:cNvPr>
          <p:cNvSpPr txBox="1"/>
          <p:nvPr/>
        </p:nvSpPr>
        <p:spPr>
          <a:xfrm>
            <a:off x="2215044" y="1286909"/>
            <a:ext cx="4166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rgbClr val="4A82E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视觉库</a:t>
            </a:r>
            <a:r>
              <a:rPr kumimoji="1" lang="en-US" altLang="zh-CN" sz="2800" b="1" dirty="0">
                <a:solidFill>
                  <a:srgbClr val="4A82E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OpenCV</a:t>
            </a:r>
            <a:r>
              <a:rPr kumimoji="1" lang="zh-CN" altLang="en-US" sz="2800" b="1" dirty="0">
                <a:solidFill>
                  <a:srgbClr val="4A82E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简介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E3ABA0-1707-EE64-EF1B-DF5131AA24F4}"/>
              </a:ext>
            </a:extLst>
          </p:cNvPr>
          <p:cNvSpPr txBox="1"/>
          <p:nvPr/>
        </p:nvSpPr>
        <p:spPr>
          <a:xfrm>
            <a:off x="2215044" y="1928869"/>
            <a:ext cx="53263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/>
            <a:r>
              <a:rPr kumimoji="1" lang="en-US" altLang="zh-CN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OpenCV</a:t>
            </a:r>
            <a:r>
              <a:rPr kumimoji="1" lang="zh-CN" altLang="en-US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的全程是</a:t>
            </a:r>
            <a:r>
              <a:rPr kumimoji="1" lang="en-US" altLang="zh-CN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Open Source Computer Vision </a:t>
            </a:r>
            <a:r>
              <a:rPr kumimoji="1" lang="en-US" altLang="zh-CN" sz="2000" spc="110" dirty="0" err="1">
                <a:latin typeface="Arial" panose="020B0604020202020204" pitchFamily="34" charset="0"/>
                <a:ea typeface="微软雅黑" panose="020B0503020204020204" pitchFamily="34" charset="-122"/>
              </a:rPr>
              <a:t>Livrary</a:t>
            </a:r>
            <a:r>
              <a:rPr kumimoji="1" lang="zh-CN" altLang="en-US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。是一个</a:t>
            </a:r>
            <a:r>
              <a:rPr kumimoji="1" lang="zh-CN" altLang="en-US" sz="2000" b="1" spc="110" dirty="0">
                <a:solidFill>
                  <a:srgbClr val="4A81E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跨平台</a:t>
            </a:r>
            <a:r>
              <a:rPr kumimoji="1" lang="zh-CN" altLang="en-US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的计算机视觉库。</a:t>
            </a:r>
            <a:r>
              <a:rPr kumimoji="1" lang="en-US" altLang="zh-CN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OpenCV</a:t>
            </a:r>
            <a:r>
              <a:rPr kumimoji="1" lang="zh-CN" altLang="en-US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是由英特尔公司发起并参与开发，以</a:t>
            </a:r>
            <a:r>
              <a:rPr kumimoji="1" lang="en-US" altLang="zh-CN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BSD</a:t>
            </a:r>
            <a:r>
              <a:rPr kumimoji="1" lang="zh-CN" altLang="en-US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许可证授权发行，可以在商业和研究领域中免费使用。</a:t>
            </a:r>
            <a:r>
              <a:rPr kumimoji="1" lang="en-US" altLang="zh-CN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                   </a:t>
            </a:r>
          </a:p>
          <a:p>
            <a:pPr indent="360000"/>
            <a:endParaRPr kumimoji="1" lang="en-US" altLang="zh-CN" sz="2000" spc="11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360000"/>
            <a:r>
              <a:rPr kumimoji="1" lang="en-US" altLang="zh-CN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OpenCV</a:t>
            </a:r>
            <a:r>
              <a:rPr kumimoji="1" lang="zh-CN" altLang="en-US" sz="2000" spc="110" dirty="0">
                <a:latin typeface="Arial" panose="020B0604020202020204" pitchFamily="34" charset="0"/>
                <a:ea typeface="微软雅黑" panose="020B0503020204020204" pitchFamily="34" charset="-122"/>
              </a:rPr>
              <a:t>可用于</a:t>
            </a:r>
            <a:r>
              <a:rPr kumimoji="1" lang="zh-CN" altLang="en-US" sz="2000" b="1" spc="110" dirty="0">
                <a:solidFill>
                  <a:srgbClr val="4A81E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开发实时的图像处理、计算机以及模式识别程序。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176C6D-38C7-E855-CB38-3F14D053F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930" y="2308469"/>
            <a:ext cx="1828804" cy="225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69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05698DD9-DD73-70B8-0AC2-740E43DF7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15045" y="388681"/>
            <a:ext cx="8020638" cy="583059"/>
          </a:xfrm>
        </p:spPr>
        <p:txBody>
          <a:bodyPr/>
          <a:lstStyle/>
          <a:p>
            <a:r>
              <a:rPr kumimoji="1" lang="zh-CN" altLang="en-US" dirty="0"/>
              <a:t>青海师范大学物理与电子信息工程学院</a:t>
            </a:r>
          </a:p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D08C54-F9EF-EA94-6EE1-E01DA342D7F1}"/>
              </a:ext>
            </a:extLst>
          </p:cNvPr>
          <p:cNvSpPr txBox="1"/>
          <p:nvPr/>
        </p:nvSpPr>
        <p:spPr>
          <a:xfrm>
            <a:off x="2215044" y="1286909"/>
            <a:ext cx="4166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rgbClr val="4A82E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人脸疲劳检测算法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3E3ABA0-1707-EE64-EF1B-DF5131AA24F4}"/>
                  </a:ext>
                </a:extLst>
              </p:cNvPr>
              <p:cNvSpPr txBox="1"/>
              <p:nvPr/>
            </p:nvSpPr>
            <p:spPr>
              <a:xfrm>
                <a:off x="2215044" y="1928868"/>
                <a:ext cx="6858187" cy="3699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360000"/>
                <a:r>
                  <a:rPr lang="zh-CN" altLang="zh-CN" sz="20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眼睛和嘴唇的形态是驾驶员疲劳的重要指标，本系统通过关键点坐标提取与计算，分别获得</a:t>
                </a:r>
                <a:r>
                  <a:rPr lang="zh-CN" altLang="zh-CN" sz="2000" b="1" kern="100" dirty="0">
                    <a:solidFill>
                      <a:srgbClr val="4A81E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眼睛、嘴横纵比</a:t>
                </a:r>
                <a:r>
                  <a:rPr lang="en-US" altLang="zh-CN" sz="2000" b="1" kern="100" dirty="0">
                    <a:solidFill>
                      <a:srgbClr val="4A81E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EAR</a:t>
                </a:r>
                <a:r>
                  <a:rPr lang="zh-CN" altLang="zh-CN" sz="2000" b="1" kern="100" dirty="0">
                    <a:solidFill>
                      <a:srgbClr val="4A81E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000" b="1" kern="100" dirty="0">
                    <a:solidFill>
                      <a:srgbClr val="4A81E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Eye aspect ration</a:t>
                </a:r>
                <a:r>
                  <a:rPr lang="zh-CN" altLang="zh-CN" sz="2000" b="1" kern="100" dirty="0">
                    <a:solidFill>
                      <a:srgbClr val="4A81E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）与</a:t>
                </a:r>
                <a:r>
                  <a:rPr lang="en-US" altLang="zh-CN" sz="2000" b="1" kern="100" dirty="0">
                    <a:solidFill>
                      <a:srgbClr val="4A81E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MAR</a:t>
                </a:r>
                <a:r>
                  <a:rPr lang="zh-CN" altLang="zh-CN" sz="2000" b="1" kern="100" dirty="0">
                    <a:solidFill>
                      <a:srgbClr val="4A81E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000" b="1" kern="100" dirty="0">
                    <a:solidFill>
                      <a:srgbClr val="4A81E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Mouth aspect ratio</a:t>
                </a:r>
                <a:r>
                  <a:rPr lang="zh-CN" altLang="zh-CN" sz="2000" b="1" kern="100" dirty="0">
                    <a:solidFill>
                      <a:srgbClr val="4A81E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），</a:t>
                </a:r>
                <a:r>
                  <a:rPr lang="zh-CN" altLang="zh-CN" sz="20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与所设定的阈值作比较，最后确认驾驶员是否疲劳。当检测到疲劳时，系统报警模块将开始执行。</a:t>
                </a:r>
                <a:endParaRPr lang="en-US" altLang="zh-CN" sz="20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indent="360000"/>
                <a:r>
                  <a:rPr lang="zh-CN" altLang="zh-CN" sz="2000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利用这</a:t>
                </a:r>
                <a:r>
                  <a:rPr lang="en-US" altLang="zh-CN" sz="2000" b="1" kern="100" dirty="0">
                    <a:solidFill>
                      <a:srgbClr val="4A81E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68</a:t>
                </a:r>
                <a:r>
                  <a:rPr lang="zh-CN" altLang="zh-CN" sz="2000" b="1" kern="100" dirty="0">
                    <a:solidFill>
                      <a:srgbClr val="4A81E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个关键点</a:t>
                </a:r>
                <a:r>
                  <a:rPr lang="zh-CN" altLang="zh-CN" sz="2000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计算</a:t>
                </a:r>
                <a:r>
                  <a:rPr lang="zh-CN" altLang="zh-CN" sz="2000" b="1" kern="100" dirty="0">
                    <a:solidFill>
                      <a:srgbClr val="4A81E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眼睑长宽比（</a:t>
                </a:r>
                <a:r>
                  <a:rPr lang="en-US" altLang="zh-CN" sz="2000" b="1" kern="100" dirty="0">
                    <a:solidFill>
                      <a:srgbClr val="4A81E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EAR</a:t>
                </a:r>
                <a:r>
                  <a:rPr lang="zh-CN" altLang="zh-CN" sz="2000" b="1" kern="100" dirty="0">
                    <a:solidFill>
                      <a:srgbClr val="4A81E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</a:t>
                </a:r>
                <a:r>
                  <a:rPr lang="en-US" altLang="zh-CN" sz="2000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2000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参照人眼关键点位图</a:t>
                </a:r>
                <a:r>
                  <a:rPr lang="zh-CN" altLang="en-US" sz="2000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如右图</a:t>
                </a:r>
                <a:r>
                  <a:rPr lang="zh-CN" altLang="zh-CN" sz="2000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，相应的计算出计算</a:t>
                </a:r>
                <a:r>
                  <a:rPr lang="zh-CN" altLang="zh-CN" sz="2000" b="1" kern="100" dirty="0">
                    <a:solidFill>
                      <a:srgbClr val="4A81E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嘴的开合比（</a:t>
                </a:r>
                <a:r>
                  <a:rPr lang="en-US" altLang="zh-CN" sz="2000" b="1" kern="100" dirty="0">
                    <a:solidFill>
                      <a:srgbClr val="4A81E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MAR</a:t>
                </a:r>
                <a:r>
                  <a:rPr lang="zh-CN" altLang="zh-CN" sz="2000" b="1" kern="100" dirty="0">
                    <a:solidFill>
                      <a:srgbClr val="4A81E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</a:t>
                </a:r>
                <a:r>
                  <a:rPr lang="zh-CN" altLang="en-US" sz="2000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indent="3600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kern="100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𝐸𝐴𝑅</m:t>
                      </m:r>
                      <m:r>
                        <a:rPr lang="en-US" altLang="zh-CN" sz="1800" i="1" kern="100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||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2−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6||±||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3−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5||</m:t>
                          </m:r>
                        </m:num>
                        <m:den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2||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1−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4||</m:t>
                          </m:r>
                        </m:den>
                      </m:f>
                    </m:oMath>
                  </m:oMathPara>
                </a14:m>
                <a:endParaRPr lang="en-US" altLang="zh-CN" sz="20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indent="360000"/>
                <a:r>
                  <a:rPr lang="zh-CN" altLang="en-US" sz="2000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与</a:t>
                </a:r>
                <a:r>
                  <a:rPr lang="en-US" altLang="zh-CN" sz="2000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EAR</a:t>
                </a:r>
                <a:r>
                  <a:rPr lang="zh-CN" altLang="en-US" sz="2000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计算同理：</a:t>
                </a:r>
                <a:endParaRPr lang="zh-CN" altLang="zh-CN" sz="20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indent="3600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kern="100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𝑀𝐴𝑅</m:t>
                      </m:r>
                      <m:r>
                        <a:rPr lang="en-US" altLang="zh-CN" sz="1800" i="1" kern="100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||+||</m:t>
                          </m:r>
                          <m:sSub>
                            <m:sSubPr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||</m:t>
                          </m:r>
                        </m:num>
                        <m:den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2||</m:t>
                          </m:r>
                          <m:sSub>
                            <m:sSubPr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||</m:t>
                          </m:r>
                        </m:den>
                      </m:f>
                    </m:oMath>
                  </m:oMathPara>
                </a14:m>
                <a:endParaRPr kumimoji="1" lang="zh-CN" altLang="en-US" sz="2000" spc="11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3E3ABA0-1707-EE64-EF1B-DF5131AA2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044" y="1928868"/>
                <a:ext cx="6858187" cy="3699859"/>
              </a:xfrm>
              <a:prstGeom prst="rect">
                <a:avLst/>
              </a:prstGeom>
              <a:blipFill>
                <a:blip r:embed="rId2"/>
                <a:stretch>
                  <a:fillRect l="-889" t="-824" r="-24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 descr="EAR">
            <a:extLst>
              <a:ext uri="{FF2B5EF4-FFF2-40B4-BE49-F238E27FC236}">
                <a16:creationId xmlns:a16="http://schemas.microsoft.com/office/drawing/2014/main" id="{F424B5F2-E8C2-DE48-D7FD-917BC0324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232" y="2470736"/>
            <a:ext cx="2947070" cy="191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7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DD36B8F-1EFE-DE45-899B-DA6169BAA3A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647764" y="1408004"/>
            <a:ext cx="4588058" cy="1690038"/>
          </a:xfrm>
        </p:spPr>
        <p:txBody>
          <a:bodyPr/>
          <a:lstStyle/>
          <a:p>
            <a:r>
              <a:rPr kumimoji="1" lang="zh-CN" altLang="en-US" dirty="0"/>
              <a:t>硬件设计与</a:t>
            </a:r>
            <a:endParaRPr kumimoji="1" lang="en-US" altLang="zh-CN" dirty="0"/>
          </a:p>
          <a:p>
            <a:r>
              <a:rPr kumimoji="1" lang="zh-CN" altLang="en-US" dirty="0"/>
              <a:t>预警功能实现</a:t>
            </a:r>
            <a:endParaRPr kumimoji="1"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B9ECBD-C033-324B-A57B-56A675223DA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647763" y="3544220"/>
            <a:ext cx="4937651" cy="999500"/>
          </a:xfrm>
        </p:spPr>
        <p:txBody>
          <a:bodyPr/>
          <a:lstStyle/>
          <a:p>
            <a:r>
              <a:rPr kumimoji="1" lang="zh-CN" altLang="en-US" dirty="0"/>
              <a:t>系统硬件连接</a:t>
            </a:r>
            <a:endParaRPr kumimoji="1" lang="en-US" altLang="zh-CN" dirty="0"/>
          </a:p>
          <a:p>
            <a:r>
              <a:rPr kumimoji="1" lang="zh-CN" altLang="en-US" dirty="0"/>
              <a:t>预警功能实现</a:t>
            </a:r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D248BD6-1E25-DA45-A8FF-54B5410F7D23}"/>
              </a:ext>
            </a:extLst>
          </p:cNvPr>
          <p:cNvSpPr txBox="1"/>
          <p:nvPr/>
        </p:nvSpPr>
        <p:spPr>
          <a:xfrm>
            <a:off x="1147064" y="1594240"/>
            <a:ext cx="3718849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900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</a:rPr>
              <a:t>03</a:t>
            </a:r>
            <a:endParaRPr lang="zh-CN" altLang="en-US" sz="23900" spc="300" dirty="0">
              <a:gradFill>
                <a:gsLst>
                  <a:gs pos="0">
                    <a:schemeClr val="accent1"/>
                  </a:gs>
                  <a:gs pos="90000">
                    <a:schemeClr val="accent1">
                      <a:alpha val="0"/>
                    </a:schemeClr>
                  </a:gs>
                </a:gsLst>
                <a:lin ang="5400000" scaled="1"/>
              </a:gra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235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kumimoji="1" sz="2000" spc="11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5433</TotalTime>
  <Words>1186</Words>
  <Application>Microsoft Office PowerPoint</Application>
  <PresentationFormat>宽屏</PresentationFormat>
  <Paragraphs>129</Paragraphs>
  <Slides>18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0" baseType="lpstr">
      <vt:lpstr>Arial Unicode MS</vt:lpstr>
      <vt:lpstr>Microsoft YaHei Light</vt:lpstr>
      <vt:lpstr>等线</vt:lpstr>
      <vt:lpstr>Microsoft YaHei</vt:lpstr>
      <vt:lpstr>Microsoft YaHei</vt:lpstr>
      <vt:lpstr>Arial</vt:lpstr>
      <vt:lpstr>Calibri</vt:lpstr>
      <vt:lpstr>Cambria Math</vt:lpstr>
      <vt:lpstr>Impact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吉 吉</dc:creator>
  <cp:lastModifiedBy>许 超</cp:lastModifiedBy>
  <cp:revision>264</cp:revision>
  <dcterms:created xsi:type="dcterms:W3CDTF">2021-06-05T04:42:39Z</dcterms:created>
  <dcterms:modified xsi:type="dcterms:W3CDTF">2022-05-18T09:20:17Z</dcterms:modified>
</cp:coreProperties>
</file>